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9"/>
  </p:notesMasterIdLst>
  <p:handoutMasterIdLst>
    <p:handoutMasterId r:id="rId40"/>
  </p:handoutMasterIdLst>
  <p:sldIdLst>
    <p:sldId id="282" r:id="rId5"/>
    <p:sldId id="350" r:id="rId6"/>
    <p:sldId id="303" r:id="rId7"/>
    <p:sldId id="295" r:id="rId8"/>
    <p:sldId id="304" r:id="rId9"/>
    <p:sldId id="302" r:id="rId10"/>
    <p:sldId id="305" r:id="rId11"/>
    <p:sldId id="351" r:id="rId12"/>
    <p:sldId id="298" r:id="rId13"/>
    <p:sldId id="306" r:id="rId14"/>
    <p:sldId id="352" r:id="rId15"/>
    <p:sldId id="353" r:id="rId16"/>
    <p:sldId id="292" r:id="rId17"/>
    <p:sldId id="307" r:id="rId18"/>
    <p:sldId id="300" r:id="rId19"/>
    <p:sldId id="320" r:id="rId20"/>
    <p:sldId id="360" r:id="rId21"/>
    <p:sldId id="340" r:id="rId22"/>
    <p:sldId id="363" r:id="rId23"/>
    <p:sldId id="362" r:id="rId24"/>
    <p:sldId id="364" r:id="rId25"/>
    <p:sldId id="354" r:id="rId26"/>
    <p:sldId id="365" r:id="rId27"/>
    <p:sldId id="355" r:id="rId28"/>
    <p:sldId id="366" r:id="rId29"/>
    <p:sldId id="356" r:id="rId30"/>
    <p:sldId id="367" r:id="rId31"/>
    <p:sldId id="368" r:id="rId32"/>
    <p:sldId id="357" r:id="rId33"/>
    <p:sldId id="369" r:id="rId34"/>
    <p:sldId id="359" r:id="rId35"/>
    <p:sldId id="370" r:id="rId36"/>
    <p:sldId id="371" r:id="rId37"/>
    <p:sldId id="29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14683" autoAdjust="0"/>
    <p:restoredTop sz="79484" autoAdjust="0"/>
  </p:normalViewPr>
  <p:slideViewPr>
    <p:cSldViewPr snapToGrid="0">
      <p:cViewPr varScale="1">
        <p:scale>
          <a:sx n="60" d="100"/>
          <a:sy n="60" d="100"/>
        </p:scale>
        <p:origin x="108" y="75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2018/08/13</a:t>
            </a:fld>
            <a:endParaRPr lang="en-ZA"/>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2018/08/13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Read more at https://www.channelnewsasia.com/news/singapore/singapore-workers-pay-increase-2018-survey-eca-9404680</a:t>
            </a:r>
            <a:endParaRPr lang="en-SG" dirty="0"/>
          </a:p>
        </p:txBody>
      </p:sp>
      <p:sp>
        <p:nvSpPr>
          <p:cNvPr id="4" name="Slide Number Placeholder 3"/>
          <p:cNvSpPr>
            <a:spLocks noGrp="1"/>
          </p:cNvSpPr>
          <p:nvPr>
            <p:ph type="sldNum" sz="quarter" idx="10"/>
          </p:nvPr>
        </p:nvSpPr>
        <p:spPr/>
        <p:txBody>
          <a:bodyPr/>
          <a:lstStyle/>
          <a:p>
            <a:fld id="{8530193B-564F-4854-8A52-728F3FB19C85}" type="slidenum">
              <a:rPr lang="en-ZA" smtClean="0"/>
              <a:t>25</a:t>
            </a:fld>
            <a:endParaRPr lang="en-ZA"/>
          </a:p>
        </p:txBody>
      </p:sp>
    </p:spTree>
    <p:extLst>
      <p:ext uri="{BB962C8B-B14F-4D97-AF65-F5344CB8AC3E}">
        <p14:creationId xmlns:p14="http://schemas.microsoft.com/office/powerpoint/2010/main" val="648468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450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5129800" y="1511250"/>
            <a:ext cx="4500000" cy="468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D4FE60C-ACE5-4516-8CB6-EEDD96DB7358}"/>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extBox 7">
            <a:extLst>
              <a:ext uri="{FF2B5EF4-FFF2-40B4-BE49-F238E27FC236}">
                <a16:creationId xmlns:a16="http://schemas.microsoft.com/office/drawing/2014/main" id="{3436D325-3A69-4101-84A2-211363D91959}"/>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10" name="TextBox 9">
            <a:extLst>
              <a:ext uri="{FF2B5EF4-FFF2-40B4-BE49-F238E27FC236}">
                <a16:creationId xmlns:a16="http://schemas.microsoft.com/office/drawing/2014/main" id="{6AE41E68-1A81-4FE8-B73B-C197FE9DA62D}"/>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1" name="TextBox 10">
            <a:extLst>
              <a:ext uri="{FF2B5EF4-FFF2-40B4-BE49-F238E27FC236}">
                <a16:creationId xmlns:a16="http://schemas.microsoft.com/office/drawing/2014/main" id="{3B93AEC8-EACA-4CC2-A609-477ED395013F}"/>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a:t>Add a footer</a:t>
            </a:r>
            <a:endParaRPr lang="en-ZA" dirty="0"/>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a:t>
            </a:fld>
            <a:endParaRPr lang="en-ZA" dirty="0"/>
          </a:p>
        </p:txBody>
      </p:sp>
      <p:sp>
        <p:nvSpPr>
          <p:cNvPr id="7" name="Text Placeholder 6">
            <a:extLst>
              <a:ext uri="{FF2B5EF4-FFF2-40B4-BE49-F238E27FC236}">
                <a16:creationId xmlns:a16="http://schemas.microsoft.com/office/drawing/2014/main" id="{0C955F6C-C838-43F4-944F-5191B7506A5A}"/>
              </a:ext>
            </a:extLst>
          </p:cNvPr>
          <p:cNvSpPr>
            <a:spLocks noGrp="1"/>
          </p:cNvSpPr>
          <p:nvPr>
            <p:ph type="body" sz="quarter" idx="34" hasCustomPrompt="1"/>
          </p:nvPr>
        </p:nvSpPr>
        <p:spPr>
          <a:xfrm>
            <a:off x="10095722" y="6364428"/>
            <a:ext cx="1212123" cy="700087"/>
          </a:xfrm>
          <a:solidFill>
            <a:srgbClr val="FFFFFF"/>
          </a:solidFill>
        </p:spPr>
        <p:txBody>
          <a:bodyPr/>
          <a:lstStyle>
            <a:lvl1pPr marL="0" marR="0" indent="0" algn="r" defTabSz="914400" rtl="0" eaLnBrk="1" fontAlgn="auto" latinLnBrk="0" hangingPunct="1">
              <a:lnSpc>
                <a:spcPts val="1400"/>
              </a:lnSpc>
              <a:spcBef>
                <a:spcPts val="0"/>
              </a:spcBef>
              <a:spcAft>
                <a:spcPts val="0"/>
              </a:spcAft>
              <a:buClrTx/>
              <a:buSzTx/>
              <a:buFontTx/>
              <a:buNone/>
              <a:tabLst/>
              <a:defRPr/>
            </a:lvl1p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ZA" sz="1600" b="1" i="0" u="none" strike="noStrike" kern="1200" cap="none" spc="-10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ST0248</a:t>
            </a:r>
            <a:br>
              <a:rPr kumimoji="0" lang="en-ZA" sz="1600" b="1" i="0" u="none" strike="noStrike" kern="1200" cap="none" spc="-10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br>
            <a:r>
              <a:rPr kumimoji="0" lang="en-ZA" sz="1600" b="1" i="0" u="none" strike="noStrike" kern="1200" cap="none" spc="-1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PDS DIT2B32</a:t>
            </a:r>
          </a:p>
          <a:p>
            <a:pPr lvl="0"/>
            <a:endParaRPr lang="en-SG" dirty="0"/>
          </a:p>
        </p:txBody>
      </p:sp>
      <p:sp>
        <p:nvSpPr>
          <p:cNvPr id="8" name="TextBox 7">
            <a:extLst>
              <a:ext uri="{FF2B5EF4-FFF2-40B4-BE49-F238E27FC236}">
                <a16:creationId xmlns:a16="http://schemas.microsoft.com/office/drawing/2014/main" id="{1396037A-AB23-43C8-BD49-88A283644687}"/>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585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a:t>Add a footer</a:t>
            </a:r>
            <a:endParaRPr lang="en-ZA" dirty="0"/>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ZA" smtClean="0"/>
              <a:pPr/>
              <a:t>‹#›</a:t>
            </a:fld>
            <a:endParaRPr lang="en-ZA" dirty="0"/>
          </a:p>
        </p:txBody>
      </p:sp>
      <p:sp>
        <p:nvSpPr>
          <p:cNvPr id="4" name="TextBox 3">
            <a:extLst>
              <a:ext uri="{FF2B5EF4-FFF2-40B4-BE49-F238E27FC236}">
                <a16:creationId xmlns:a16="http://schemas.microsoft.com/office/drawing/2014/main" id="{83E4B38E-689C-4F27-B5B0-31D818C0C529}"/>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
        <p:nvSpPr>
          <p:cNvPr id="9" name="TextBox 8">
            <a:extLst>
              <a:ext uri="{FF2B5EF4-FFF2-40B4-BE49-F238E27FC236}">
                <a16:creationId xmlns:a16="http://schemas.microsoft.com/office/drawing/2014/main" id="{79D3F041-3D0D-4415-BA3B-A37B65F8D409}"/>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8115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
        <p:nvSpPr>
          <p:cNvPr id="12" name="TextBox 11">
            <a:extLst>
              <a:ext uri="{FF2B5EF4-FFF2-40B4-BE49-F238E27FC236}">
                <a16:creationId xmlns:a16="http://schemas.microsoft.com/office/drawing/2014/main" id="{5DF3631C-0314-4BF2-8272-AE19ADB02E79}"/>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
        <p:nvSpPr>
          <p:cNvPr id="9" name="TextBox 8">
            <a:extLst>
              <a:ext uri="{FF2B5EF4-FFF2-40B4-BE49-F238E27FC236}">
                <a16:creationId xmlns:a16="http://schemas.microsoft.com/office/drawing/2014/main" id="{B29B73EE-557F-49AC-9BCF-B663506D7626}"/>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a:t>Click to edit Master title style</a:t>
            </a:r>
            <a:endParaRPr lang="en-ZA" dirty="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8" name="TextBox 7">
            <a:extLst>
              <a:ext uri="{FF2B5EF4-FFF2-40B4-BE49-F238E27FC236}">
                <a16:creationId xmlns:a16="http://schemas.microsoft.com/office/drawing/2014/main" id="{718F0597-D225-444D-9D0C-709C0876620D}"/>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0" name="TextBox 9">
            <a:extLst>
              <a:ext uri="{FF2B5EF4-FFF2-40B4-BE49-F238E27FC236}">
                <a16:creationId xmlns:a16="http://schemas.microsoft.com/office/drawing/2014/main" id="{0288D4AC-EDB5-49DB-9BD2-62773E31A08B}"/>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extBox 5">
            <a:extLst>
              <a:ext uri="{FF2B5EF4-FFF2-40B4-BE49-F238E27FC236}">
                <a16:creationId xmlns:a16="http://schemas.microsoft.com/office/drawing/2014/main" id="{477BC676-055D-49C9-A458-0272CC73A381}"/>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dirty="0"/>
              <a:t>Thank you</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extBox 7">
            <a:extLst>
              <a:ext uri="{FF2B5EF4-FFF2-40B4-BE49-F238E27FC236}">
                <a16:creationId xmlns:a16="http://schemas.microsoft.com/office/drawing/2014/main" id="{29352686-84E3-4367-B9AD-876DEA0BD329}"/>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ZA"/>
              <a:t>Add a footer</a:t>
            </a:r>
            <a:endParaRPr lang="en-ZA"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ZA" smtClean="0"/>
              <a:pPr/>
              <a:t>‹#›</a:t>
            </a:fld>
            <a:endParaRPr lang="en-ZA"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FIRST UP</a:t>
            </a:r>
            <a:br>
              <a:rPr lang="en-ZA" sz="1600" b="1" spc="-100" baseline="0" dirty="0">
                <a:solidFill>
                  <a:schemeClr val="tx1">
                    <a:lumMod val="50000"/>
                    <a:lumOff val="50000"/>
                  </a:schemeClr>
                </a:solidFill>
                <a:latin typeface="Corbel" panose="020B0503020204020204" pitchFamily="34" charset="0"/>
              </a:rPr>
            </a:br>
            <a:r>
              <a:rPr lang="en-ZA" sz="1600" b="1" spc="-100" baseline="0" dirty="0">
                <a:solidFill>
                  <a:schemeClr val="accent1"/>
                </a:solidFill>
                <a:latin typeface="Corbel" panose="020B0503020204020204" pitchFamily="34" charset="0"/>
              </a:rPr>
              <a:t> </a:t>
            </a:r>
            <a:r>
              <a:rPr lang="en-ZA" sz="1600" b="1" spc="-100" baseline="0" dirty="0">
                <a:solidFill>
                  <a:schemeClr val="tx1"/>
                </a:solidFill>
                <a:latin typeface="Corbel" panose="020B0503020204020204" pitchFamily="34" charset="0"/>
              </a:rPr>
              <a:t>CONSULTANTS</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Box 12">
            <a:extLst>
              <a:ext uri="{FF2B5EF4-FFF2-40B4-BE49-F238E27FC236}">
                <a16:creationId xmlns:a16="http://schemas.microsoft.com/office/drawing/2014/main" id="{B43B7A55-AA16-407C-B6F0-193F7DC33899}"/>
              </a:ext>
            </a:extLst>
          </p:cNvPr>
          <p:cNvSpPr txBox="1"/>
          <p:nvPr userDrawn="1"/>
        </p:nvSpPr>
        <p:spPr>
          <a:xfrm>
            <a:off x="9980474" y="6336583"/>
            <a:ext cx="1375823" cy="404658"/>
          </a:xfrm>
          <a:prstGeom prst="rect">
            <a:avLst/>
          </a:prstGeom>
          <a:solidFill>
            <a:schemeClr val="bg1"/>
          </a:solid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2" r:id="rId10"/>
    <p:sldLayoutId id="2147483656" r:id="rId11"/>
    <p:sldLayoutId id="2147483657" r:id="rId12"/>
    <p:sldLayoutId id="2147483654" r:id="rId13"/>
    <p:sldLayoutId id="2147483655" r:id="rId14"/>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data.gov.sg/dataset/graduate-employment-survey-ntu-nus-sit-smu-sutd" TargetMode="External"/><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hyperlink" Target="https://datausa.io/profile/cip/110103/#locationshttps://datausa.io/profile/cip/110103/#locations" TargetMode="External"/><Relationship Id="rId5" Type="http://schemas.openxmlformats.org/officeDocument/2006/relationships/hyperlink" Target="https://data.gov.sg/dataset/job-vacancy-by-industry-and-occupational-group-quarterly" TargetMode="External"/><Relationship Id="rId4" Type="http://schemas.openxmlformats.org/officeDocument/2006/relationships/hyperlink" Target="https://data.gov.sg/dataset/compensation-of-employees-by-industry-at-current-prices-annual?resource_id=442c08cb-4765-4082-ab31-2302bc3ba2a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2411CA0B-8E20-7C48-9074-8D57423981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7908" r="37908"/>
          <a:stretch>
            <a:fillRect/>
          </a:stretch>
        </p:blipFill>
        <p:spPr>
          <a:xfrm>
            <a:off x="9981710" y="0"/>
            <a:ext cx="2211524" cy="6858000"/>
          </a:xfrm>
        </p:spPr>
      </p:pic>
      <p:sp>
        <p:nvSpPr>
          <p:cNvPr id="16" name="TextBox 15">
            <a:extLst>
              <a:ext uri="{FF2B5EF4-FFF2-40B4-BE49-F238E27FC236}">
                <a16:creationId xmlns:a16="http://schemas.microsoft.com/office/drawing/2014/main" id="{E2F2BFDF-E9F2-4569-A9F2-E1FFCB7FB82D}"/>
              </a:ext>
            </a:extLst>
          </p:cNvPr>
          <p:cNvSpPr txBox="1"/>
          <p:nvPr/>
        </p:nvSpPr>
        <p:spPr>
          <a:xfrm>
            <a:off x="5422694" y="4245881"/>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ST0248</a:t>
            </a:r>
            <a:b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br>
            <a:r>
              <a:rPr lang="en-ZA" sz="1600" b="1" spc="-100" dirty="0">
                <a:latin typeface="Arial" panose="020B0604020202020204" pitchFamily="34" charset="0"/>
                <a:cs typeface="Arial" panose="020B0604020202020204" pitchFamily="34" charset="0"/>
              </a:rPr>
              <a:t>PDS DIT2B32</a:t>
            </a:r>
            <a:endParaRPr lang="en-ZA" sz="1600" b="1" spc="-100" baseline="0"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sz="4800" dirty="0"/>
              <a:t>DATA ANALYSIS OF </a:t>
            </a:r>
            <a:br>
              <a:rPr lang="en-ZA" sz="4800" dirty="0"/>
            </a:br>
            <a:r>
              <a:rPr lang="en-ZA" sz="4800" dirty="0"/>
              <a:t>JOB INDUSTRIES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Name: Victoria Chee</a:t>
            </a:r>
          </a:p>
          <a:p>
            <a:r>
              <a:rPr lang="en-ZA" dirty="0"/>
              <a:t>Student ID: 1747306</a:t>
            </a:r>
          </a:p>
        </p:txBody>
      </p:sp>
      <p:sp>
        <p:nvSpPr>
          <p:cNvPr id="6" name="TextBox 5">
            <a:extLst>
              <a:ext uri="{FF2B5EF4-FFF2-40B4-BE49-F238E27FC236}">
                <a16:creationId xmlns:a16="http://schemas.microsoft.com/office/drawing/2014/main" id="{FAB630FA-4332-4F22-964E-06A5D47C3EEB}"/>
              </a:ext>
            </a:extLst>
          </p:cNvPr>
          <p:cNvSpPr txBox="1"/>
          <p:nvPr/>
        </p:nvSpPr>
        <p:spPr>
          <a:xfrm>
            <a:off x="2432807" y="6020766"/>
            <a:ext cx="4652433" cy="217683"/>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Arial" panose="020B0604020202020204" pitchFamily="34" charset="0"/>
                <a:cs typeface="Arial" panose="020B0604020202020204" pitchFamily="34" charset="0"/>
              </a:rPr>
              <a:t>FOR IT STUDENTS’ CONSIDERATION</a:t>
            </a:r>
            <a:endParaRPr lang="en-ZA" sz="1600" b="1" spc="-100" baseline="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93628" y="375335"/>
            <a:ext cx="5184913" cy="432000"/>
          </a:xfrm>
        </p:spPr>
        <p:txBody>
          <a:bodyPr/>
          <a:lstStyle/>
          <a:p>
            <a:r>
              <a:rPr lang="en-ZA" dirty="0"/>
              <a:t>DATA LOADING</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179542" y="950695"/>
            <a:ext cx="4498999" cy="727550"/>
          </a:xfrm>
        </p:spPr>
        <p:txBody>
          <a:bodyPr/>
          <a:lstStyle/>
          <a:p>
            <a:r>
              <a:rPr lang="en-ZA" dirty="0"/>
              <a:t>Loading data from csv files downloaded</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2979743" y="1348467"/>
            <a:ext cx="6698686" cy="1366592"/>
          </a:xfrm>
        </p:spPr>
        <p:txBody>
          <a:bodyPr/>
          <a:lstStyle/>
          <a:p>
            <a:pPr algn="r"/>
            <a:r>
              <a:rPr lang="en-ZA" b="1" dirty="0">
                <a:latin typeface="Calibri" panose="020F0502020204030204" pitchFamily="34" charset="0"/>
                <a:cs typeface="Calibri" panose="020F0502020204030204" pitchFamily="34" charset="0"/>
              </a:rPr>
              <a:t>Imported Pandas </a:t>
            </a:r>
            <a:r>
              <a:rPr lang="en-ZA" dirty="0">
                <a:latin typeface="Calibri" panose="020F0502020204030204" pitchFamily="34" charset="0"/>
                <a:cs typeface="Calibri" panose="020F0502020204030204" pitchFamily="34" charset="0"/>
              </a:rPr>
              <a:t>package</a:t>
            </a:r>
          </a:p>
          <a:p>
            <a:pPr algn="r"/>
            <a:r>
              <a:rPr lang="en-ZA" b="1" dirty="0">
                <a:latin typeface="Calibri" panose="020F0502020204030204" pitchFamily="34" charset="0"/>
                <a:cs typeface="Calibri" panose="020F0502020204030204" pitchFamily="34" charset="0"/>
              </a:rPr>
              <a:t>Generated </a:t>
            </a:r>
            <a:r>
              <a:rPr lang="en-ZA" b="1" dirty="0" err="1">
                <a:latin typeface="Calibri" panose="020F0502020204030204" pitchFamily="34" charset="0"/>
                <a:cs typeface="Calibri" panose="020F0502020204030204" pitchFamily="34" charset="0"/>
              </a:rPr>
              <a:t>dataframes</a:t>
            </a:r>
            <a:r>
              <a:rPr lang="en-ZA" b="1" dirty="0">
                <a:latin typeface="Calibri" panose="020F0502020204030204" pitchFamily="34" charset="0"/>
                <a:cs typeface="Calibri" panose="020F0502020204030204" pitchFamily="34" charset="0"/>
              </a:rPr>
              <a:t> </a:t>
            </a:r>
            <a:r>
              <a:rPr lang="en-ZA" dirty="0">
                <a:latin typeface="Calibri" panose="020F0502020204030204" pitchFamily="34" charset="0"/>
                <a:cs typeface="Calibri" panose="020F0502020204030204" pitchFamily="34" charset="0"/>
              </a:rPr>
              <a:t>from the csv files for each dataset using </a:t>
            </a:r>
            <a:r>
              <a:rPr lang="en-ZA" i="1" dirty="0" err="1">
                <a:latin typeface="Calibri" panose="020F0502020204030204" pitchFamily="34" charset="0"/>
                <a:cs typeface="Calibri" panose="020F0502020204030204" pitchFamily="34" charset="0"/>
              </a:rPr>
              <a:t>pd.read_csv</a:t>
            </a:r>
            <a:r>
              <a:rPr lang="en-ZA" i="1" dirty="0">
                <a:latin typeface="Calibri" panose="020F0502020204030204" pitchFamily="34" charset="0"/>
                <a:cs typeface="Calibri" panose="020F0502020204030204" pitchFamily="34" charset="0"/>
              </a:rPr>
              <a:t>()</a:t>
            </a:r>
          </a:p>
        </p:txBody>
      </p:sp>
      <p:pic>
        <p:nvPicPr>
          <p:cNvPr id="18" name="Picture Placeholder 17">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l="36606" r="36606"/>
          <a:stretch>
            <a:fillRect/>
          </a:stretch>
        </p:blipFill>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ZA" smtClean="0"/>
              <a:pPr/>
              <a:t>10</a:t>
            </a:fld>
            <a:endParaRPr lang="en-ZA" dirty="0"/>
          </a:p>
        </p:txBody>
      </p:sp>
      <p:pic>
        <p:nvPicPr>
          <p:cNvPr id="7" name="Picture 2" descr="Image result for background connections">
            <a:extLst>
              <a:ext uri="{FF2B5EF4-FFF2-40B4-BE49-F238E27FC236}">
                <a16:creationId xmlns:a16="http://schemas.microsoft.com/office/drawing/2014/main" id="{982AFBCD-DEC4-48E3-A41D-4831B1760C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516" b="8269"/>
          <a:stretch/>
        </p:blipFill>
        <p:spPr bwMode="auto">
          <a:xfrm>
            <a:off x="9980476" y="2281"/>
            <a:ext cx="2211524" cy="61897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B88BFD8-4165-438D-B00F-02286DFD4B33}"/>
              </a:ext>
            </a:extLst>
          </p:cNvPr>
          <p:cNvSpPr txBox="1">
            <a:spLocks/>
          </p:cNvSpPr>
          <p:nvPr/>
        </p:nvSpPr>
        <p:spPr>
          <a:xfrm>
            <a:off x="4493628" y="2878860"/>
            <a:ext cx="5184913" cy="432000"/>
          </a:xfrm>
          <a:prstGeom prst="rect">
            <a:avLst/>
          </a:prstGeom>
        </p:spPr>
        <p:txBody>
          <a:bodyPr vert="horz" lIns="0" tIns="0" rIns="0" bIns="0" rtlCol="0" anchor="ctr">
            <a:noAutofit/>
          </a:bodyPr>
          <a:lstStyle>
            <a:lvl1pPr algn="r"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ZA" dirty="0"/>
              <a:t>DATA CLEANING</a:t>
            </a:r>
          </a:p>
        </p:txBody>
      </p:sp>
      <p:sp>
        <p:nvSpPr>
          <p:cNvPr id="9" name="Text Placeholder 2">
            <a:extLst>
              <a:ext uri="{FF2B5EF4-FFF2-40B4-BE49-F238E27FC236}">
                <a16:creationId xmlns:a16="http://schemas.microsoft.com/office/drawing/2014/main" id="{1B506639-FBD5-4A6D-8714-6D127CC129AB}"/>
              </a:ext>
            </a:extLst>
          </p:cNvPr>
          <p:cNvSpPr txBox="1">
            <a:spLocks/>
          </p:cNvSpPr>
          <p:nvPr/>
        </p:nvSpPr>
        <p:spPr>
          <a:xfrm>
            <a:off x="2877161" y="4194629"/>
            <a:ext cx="4498999" cy="727550"/>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10" name="Content Placeholder 3">
            <a:extLst>
              <a:ext uri="{FF2B5EF4-FFF2-40B4-BE49-F238E27FC236}">
                <a16:creationId xmlns:a16="http://schemas.microsoft.com/office/drawing/2014/main" id="{94D30FF8-7873-4ECF-97BB-A1B2924CC556}"/>
              </a:ext>
            </a:extLst>
          </p:cNvPr>
          <p:cNvSpPr txBox="1">
            <a:spLocks/>
          </p:cNvSpPr>
          <p:nvPr/>
        </p:nvSpPr>
        <p:spPr>
          <a:xfrm>
            <a:off x="466080" y="3474661"/>
            <a:ext cx="9212349" cy="3008004"/>
          </a:xfrm>
          <a:prstGeom prst="rect">
            <a:avLst/>
          </a:prstGeom>
          <a:solidFill>
            <a:schemeClr val="bg1"/>
          </a:solidFill>
        </p:spPr>
        <p:txBody>
          <a:bodyPr vert="horz" lIns="180000" tIns="252000" rIns="252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ZA" b="1" dirty="0">
                <a:latin typeface="Calibri" panose="020F0502020204030204" pitchFamily="34" charset="0"/>
                <a:cs typeface="Calibri" panose="020F0502020204030204" pitchFamily="34" charset="0"/>
              </a:rPr>
              <a:t>Reformatted school column </a:t>
            </a:r>
            <a:r>
              <a:rPr lang="en-ZA" dirty="0">
                <a:latin typeface="Calibri" panose="020F0502020204030204" pitchFamily="34" charset="0"/>
                <a:cs typeface="Calibri" panose="020F0502020204030204" pitchFamily="34" charset="0"/>
              </a:rPr>
              <a:t>for </a:t>
            </a:r>
            <a:r>
              <a:rPr lang="en-ZA" b="1" dirty="0">
                <a:latin typeface="Calibri" panose="020F0502020204030204" pitchFamily="34" charset="0"/>
                <a:cs typeface="Calibri" panose="020F0502020204030204" pitchFamily="34" charset="0"/>
              </a:rPr>
              <a:t>dataset 1 </a:t>
            </a:r>
            <a:r>
              <a:rPr lang="en-ZA" dirty="0">
                <a:latin typeface="Calibri" panose="020F0502020204030204" pitchFamily="34" charset="0"/>
                <a:cs typeface="Calibri" panose="020F0502020204030204" pitchFamily="34" charset="0"/>
              </a:rPr>
              <a:t>using keywords from school names to rename columns to </a:t>
            </a:r>
            <a:r>
              <a:rPr lang="en-ZA" b="1" dirty="0">
                <a:latin typeface="Calibri" panose="020F0502020204030204" pitchFamily="34" charset="0"/>
                <a:cs typeface="Calibri" panose="020F0502020204030204" pitchFamily="34" charset="0"/>
              </a:rPr>
              <a:t>get more generalised industry fields </a:t>
            </a:r>
            <a:r>
              <a:rPr lang="en-ZA" dirty="0">
                <a:latin typeface="Calibri" panose="020F0502020204030204" pitchFamily="34" charset="0"/>
                <a:cs typeface="Calibri" panose="020F0502020204030204" pitchFamily="34" charset="0"/>
              </a:rPr>
              <a:t>e.g.</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df_2_rate_salary.loc[df_2_rate_salary['school'].</a:t>
            </a:r>
            <a:r>
              <a:rPr lang="en-US" i="1" dirty="0" err="1">
                <a:latin typeface="Calibri" panose="020F0502020204030204" pitchFamily="34" charset="0"/>
                <a:cs typeface="Calibri" panose="020F0502020204030204" pitchFamily="34" charset="0"/>
              </a:rPr>
              <a:t>str.contains</a:t>
            </a:r>
            <a:r>
              <a:rPr lang="en-US" i="1" dirty="0">
                <a:latin typeface="Calibri" panose="020F0502020204030204" pitchFamily="34" charset="0"/>
                <a:cs typeface="Calibri" panose="020F0502020204030204" pitchFamily="34" charset="0"/>
              </a:rPr>
              <a:t>('business', case=False), 'school'] = 'Business’</a:t>
            </a:r>
          </a:p>
          <a:p>
            <a:pPr algn="r"/>
            <a:r>
              <a:rPr lang="en-US" b="1" dirty="0">
                <a:latin typeface="Calibri" panose="020F0502020204030204" pitchFamily="34" charset="0"/>
                <a:cs typeface="Calibri" panose="020F0502020204030204" pitchFamily="34" charset="0"/>
              </a:rPr>
              <a:t>Dropped rows with ‘</a:t>
            </a:r>
            <a:r>
              <a:rPr lang="en-US" b="1" dirty="0" err="1">
                <a:latin typeface="Calibri" panose="020F0502020204030204" pitchFamily="34" charset="0"/>
                <a:cs typeface="Calibri" panose="020F0502020204030204" pitchFamily="34" charset="0"/>
              </a:rPr>
              <a:t>na</a:t>
            </a:r>
            <a:r>
              <a:rPr lang="en-US" b="1" dirty="0">
                <a:latin typeface="Calibri" panose="020F0502020204030204" pitchFamily="34" charset="0"/>
                <a:cs typeface="Calibri" panose="020F0502020204030204" pitchFamily="34" charset="0"/>
              </a:rPr>
              <a:t>’ values </a:t>
            </a:r>
            <a:r>
              <a:rPr lang="en-US" dirty="0">
                <a:latin typeface="Calibri" panose="020F0502020204030204" pitchFamily="34" charset="0"/>
                <a:cs typeface="Calibri" panose="020F0502020204030204" pitchFamily="34" charset="0"/>
              </a:rPr>
              <a:t>from </a:t>
            </a:r>
            <a:r>
              <a:rPr lang="en-US" b="1" dirty="0">
                <a:latin typeface="Calibri" panose="020F0502020204030204" pitchFamily="34" charset="0"/>
                <a:cs typeface="Calibri" panose="020F0502020204030204" pitchFamily="34" charset="0"/>
              </a:rPr>
              <a:t>dataset 1 </a:t>
            </a:r>
            <a:r>
              <a:rPr lang="en-US" dirty="0">
                <a:latin typeface="Calibri" panose="020F0502020204030204" pitchFamily="34" charset="0"/>
                <a:cs typeface="Calibri" panose="020F0502020204030204" pitchFamily="34" charset="0"/>
              </a:rPr>
              <a:t>after replacing it with </a:t>
            </a:r>
            <a:r>
              <a:rPr lang="en-US" dirty="0" err="1">
                <a:latin typeface="Calibri" panose="020F0502020204030204" pitchFamily="34" charset="0"/>
                <a:cs typeface="Calibri" panose="020F0502020204030204" pitchFamily="34" charset="0"/>
              </a:rPr>
              <a:t>np.nan</a:t>
            </a:r>
            <a:r>
              <a:rPr lang="en-US" dirty="0">
                <a:latin typeface="Calibri" panose="020F0502020204030204" pitchFamily="34" charset="0"/>
                <a:cs typeface="Calibri" panose="020F0502020204030204" pitchFamily="34" charset="0"/>
              </a:rPr>
              <a:t> e.g. </a:t>
            </a:r>
            <a:r>
              <a:rPr lang="en-US" i="1" dirty="0">
                <a:latin typeface="Calibri" panose="020F0502020204030204" pitchFamily="34" charset="0"/>
                <a:cs typeface="Calibri" panose="020F0502020204030204" pitchFamily="34" charset="0"/>
              </a:rPr>
              <a:t>df_2_rate_salary1.replace('</a:t>
            </a:r>
            <a:r>
              <a:rPr lang="en-US" i="1" dirty="0" err="1">
                <a:latin typeface="Calibri" panose="020F0502020204030204" pitchFamily="34" charset="0"/>
                <a:cs typeface="Calibri" panose="020F0502020204030204" pitchFamily="34" charset="0"/>
              </a:rPr>
              <a:t>na</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np.nan</a:t>
            </a:r>
            <a:r>
              <a:rPr lang="en-US" i="1" dirty="0">
                <a:latin typeface="Calibri" panose="020F0502020204030204" pitchFamily="34" charset="0"/>
                <a:cs typeface="Calibri" panose="020F0502020204030204" pitchFamily="34" charset="0"/>
              </a:rPr>
              <a:t>).</a:t>
            </a:r>
            <a:r>
              <a:rPr lang="en-US" i="1" dirty="0" err="1">
                <a:latin typeface="Calibri" panose="020F0502020204030204" pitchFamily="34" charset="0"/>
                <a:cs typeface="Calibri" panose="020F0502020204030204" pitchFamily="34" charset="0"/>
              </a:rPr>
              <a:t>dropna</a:t>
            </a:r>
            <a:r>
              <a:rPr lang="en-US" i="1" dirty="0">
                <a:latin typeface="Calibri" panose="020F0502020204030204" pitchFamily="34" charset="0"/>
                <a:cs typeface="Calibri" panose="020F0502020204030204" pitchFamily="34" charset="0"/>
              </a:rPr>
              <a:t>() </a:t>
            </a:r>
            <a:r>
              <a:rPr lang="en-ZA" i="1" dirty="0">
                <a:latin typeface="Calibri" panose="020F0502020204030204" pitchFamily="34" charset="0"/>
                <a:cs typeface="Calibri" panose="020F0502020204030204" pitchFamily="34" charset="0"/>
              </a:rPr>
              <a:t> </a:t>
            </a:r>
          </a:p>
          <a:p>
            <a:pPr algn="r"/>
            <a:r>
              <a:rPr lang="en-ZA" b="1" dirty="0">
                <a:latin typeface="Calibri" panose="020F0502020204030204" pitchFamily="34" charset="0"/>
                <a:cs typeface="Calibri" panose="020F0502020204030204" pitchFamily="34" charset="0"/>
              </a:rPr>
              <a:t>Combined 3 </a:t>
            </a:r>
            <a:r>
              <a:rPr lang="en-ZA" b="1" dirty="0" err="1">
                <a:latin typeface="Calibri" panose="020F0502020204030204" pitchFamily="34" charset="0"/>
                <a:cs typeface="Calibri" panose="020F0502020204030204" pitchFamily="34" charset="0"/>
              </a:rPr>
              <a:t>dataframes</a:t>
            </a:r>
            <a:r>
              <a:rPr lang="en-ZA" b="1" dirty="0">
                <a:latin typeface="Calibri" panose="020F0502020204030204" pitchFamily="34" charset="0"/>
                <a:cs typeface="Calibri" panose="020F0502020204030204" pitchFamily="34" charset="0"/>
              </a:rPr>
              <a:t> </a:t>
            </a:r>
            <a:r>
              <a:rPr lang="en-ZA" dirty="0">
                <a:latin typeface="Calibri" panose="020F0502020204030204" pitchFamily="34" charset="0"/>
                <a:cs typeface="Calibri" panose="020F0502020204030204" pitchFamily="34" charset="0"/>
              </a:rPr>
              <a:t>generated </a:t>
            </a:r>
            <a:r>
              <a:rPr lang="en-ZA" b="1" dirty="0">
                <a:latin typeface="Calibri" panose="020F0502020204030204" pitchFamily="34" charset="0"/>
                <a:cs typeface="Calibri" panose="020F0502020204030204" pitchFamily="34" charset="0"/>
              </a:rPr>
              <a:t>from dataset 3</a:t>
            </a:r>
            <a:r>
              <a:rPr lang="en-ZA" dirty="0">
                <a:latin typeface="Calibri" panose="020F0502020204030204" pitchFamily="34" charset="0"/>
                <a:cs typeface="Calibri" panose="020F0502020204030204" pitchFamily="34" charset="0"/>
              </a:rPr>
              <a:t> into </a:t>
            </a:r>
            <a:r>
              <a:rPr lang="en-ZA" b="1" dirty="0">
                <a:latin typeface="Calibri" panose="020F0502020204030204" pitchFamily="34" charset="0"/>
                <a:cs typeface="Calibri" panose="020F0502020204030204" pitchFamily="34" charset="0"/>
              </a:rPr>
              <a:t>one </a:t>
            </a:r>
            <a:r>
              <a:rPr lang="en-ZA" b="1" dirty="0" err="1">
                <a:latin typeface="Calibri" panose="020F0502020204030204" pitchFamily="34" charset="0"/>
                <a:cs typeface="Calibri" panose="020F0502020204030204" pitchFamily="34" charset="0"/>
              </a:rPr>
              <a:t>dataframe</a:t>
            </a:r>
            <a:r>
              <a:rPr lang="en-ZA" b="1" dirty="0">
                <a:latin typeface="Calibri" panose="020F0502020204030204" pitchFamily="34" charset="0"/>
                <a:cs typeface="Calibri" panose="020F0502020204030204" pitchFamily="34" charset="0"/>
              </a:rPr>
              <a:t> </a:t>
            </a:r>
            <a:r>
              <a:rPr lang="en-ZA" dirty="0">
                <a:latin typeface="Calibri" panose="020F0502020204030204" pitchFamily="34" charset="0"/>
                <a:cs typeface="Calibri" panose="020F0502020204030204" pitchFamily="34" charset="0"/>
              </a:rPr>
              <a:t>with </a:t>
            </a:r>
            <a:r>
              <a:rPr lang="en-ZA" i="1" dirty="0" err="1">
                <a:latin typeface="Calibri" panose="020F0502020204030204" pitchFamily="34" charset="0"/>
                <a:cs typeface="Calibri" panose="020F0502020204030204" pitchFamily="34" charset="0"/>
              </a:rPr>
              <a:t>pd.concat</a:t>
            </a:r>
            <a:r>
              <a:rPr lang="en-ZA" i="1" dirty="0">
                <a:latin typeface="Calibri" panose="020F0502020204030204" pitchFamily="34" charset="0"/>
                <a:cs typeface="Calibri" panose="020F0502020204030204" pitchFamily="34" charset="0"/>
              </a:rPr>
              <a:t>(), </a:t>
            </a:r>
            <a:r>
              <a:rPr lang="en-ZA" dirty="0">
                <a:latin typeface="Calibri" panose="020F0502020204030204" pitchFamily="34" charset="0"/>
                <a:cs typeface="Calibri" panose="020F0502020204030204" pitchFamily="34" charset="0"/>
              </a:rPr>
              <a:t>same for </a:t>
            </a:r>
            <a:r>
              <a:rPr lang="en-ZA" b="1" dirty="0">
                <a:latin typeface="Calibri" panose="020F0502020204030204" pitchFamily="34" charset="0"/>
                <a:cs typeface="Calibri" panose="020F0502020204030204" pitchFamily="34" charset="0"/>
              </a:rPr>
              <a:t>dataset 4</a:t>
            </a:r>
          </a:p>
          <a:p>
            <a:pPr algn="r"/>
            <a:r>
              <a:rPr lang="en-ZA" b="1" dirty="0">
                <a:latin typeface="Calibri" panose="020F0502020204030204" pitchFamily="34" charset="0"/>
                <a:cs typeface="Calibri" panose="020F0502020204030204" pitchFamily="34" charset="0"/>
              </a:rPr>
              <a:t>Dropped 2 columns from dataset 3</a:t>
            </a:r>
            <a:r>
              <a:rPr lang="en-ZA" dirty="0">
                <a:latin typeface="Calibri" panose="020F0502020204030204" pitchFamily="34" charset="0"/>
                <a:cs typeface="Calibri" panose="020F0502020204030204" pitchFamily="34" charset="0"/>
              </a:rPr>
              <a:t> that were not needed </a:t>
            </a:r>
          </a:p>
        </p:txBody>
      </p:sp>
      <p:sp>
        <p:nvSpPr>
          <p:cNvPr id="12" name="Rectangle 11">
            <a:extLst>
              <a:ext uri="{FF2B5EF4-FFF2-40B4-BE49-F238E27FC236}">
                <a16:creationId xmlns:a16="http://schemas.microsoft.com/office/drawing/2014/main" id="{F668FC5F-6060-419A-9583-8D6FFD6137D4}"/>
              </a:ext>
            </a:extLst>
          </p:cNvPr>
          <p:cNvSpPr/>
          <p:nvPr/>
        </p:nvSpPr>
        <p:spPr>
          <a:xfrm>
            <a:off x="9966960" y="0"/>
            <a:ext cx="2225040" cy="618972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2188700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ackground connections">
            <a:extLst>
              <a:ext uri="{FF2B5EF4-FFF2-40B4-BE49-F238E27FC236}">
                <a16:creationId xmlns:a16="http://schemas.microsoft.com/office/drawing/2014/main" id="{CC1FFF4F-FD76-4DD1-954A-B3388A7F24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98"/>
          <a:stretch/>
        </p:blipFill>
        <p:spPr bwMode="auto">
          <a:xfrm>
            <a:off x="69272" y="63691"/>
            <a:ext cx="9911202" cy="674771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E067C8F-5267-7147-B398-AD99FAB4105A}"/>
              </a:ext>
            </a:extLst>
          </p:cNvPr>
          <p:cNvSpPr/>
          <p:nvPr/>
        </p:nvSpPr>
        <p:spPr>
          <a:xfrm>
            <a:off x="69273" y="63691"/>
            <a:ext cx="9911201" cy="6764804"/>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dirty="0"/>
              <a:t>STORING &amp; RETRIEVING </a:t>
            </a:r>
            <a:br>
              <a:rPr lang="en-ZA" dirty="0"/>
            </a:br>
            <a:r>
              <a:rPr lang="en-ZA" dirty="0"/>
              <a:t>FROM </a:t>
            </a:r>
            <a:br>
              <a:rPr lang="en-ZA" dirty="0"/>
            </a:br>
            <a:r>
              <a:rPr lang="en-ZA" dirty="0"/>
              <a:t>MONGODB</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326418" y="4168107"/>
            <a:ext cx="2456210" cy="1674470"/>
          </a:xfrm>
        </p:spPr>
        <p:txBody>
          <a:bodyPr/>
          <a:lstStyle/>
          <a:p>
            <a:r>
              <a:rPr lang="en-ZA" dirty="0"/>
              <a:t>Getting the client, and storing into and retrieving from MongoDB</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ZA" smtClean="0"/>
              <a:pPr/>
              <a:t>11</a:t>
            </a:fld>
            <a:endParaRPr lang="en-ZA" dirty="0"/>
          </a:p>
        </p:txBody>
      </p:sp>
    </p:spTree>
    <p:extLst>
      <p:ext uri="{BB962C8B-B14F-4D97-AF65-F5344CB8AC3E}">
        <p14:creationId xmlns:p14="http://schemas.microsoft.com/office/powerpoint/2010/main" val="41553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39173" y="519714"/>
            <a:ext cx="5184913" cy="432000"/>
          </a:xfrm>
        </p:spPr>
        <p:txBody>
          <a:bodyPr/>
          <a:lstStyle/>
          <a:p>
            <a:r>
              <a:rPr lang="en-ZA" dirty="0"/>
              <a:t>STORING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2925288" y="1115515"/>
            <a:ext cx="6698686" cy="2457864"/>
          </a:xfrm>
        </p:spPr>
        <p:txBody>
          <a:bodyPr/>
          <a:lstStyle/>
          <a:p>
            <a:pPr algn="r"/>
            <a:r>
              <a:rPr lang="en-ZA" b="1" dirty="0">
                <a:latin typeface="Calibri" panose="020F0502020204030204" pitchFamily="34" charset="0"/>
                <a:cs typeface="Calibri" panose="020F0502020204030204" pitchFamily="34" charset="0"/>
              </a:rPr>
              <a:t>Imported </a:t>
            </a:r>
            <a:r>
              <a:rPr lang="en-ZA" b="1" dirty="0" err="1">
                <a:latin typeface="Calibri" panose="020F0502020204030204" pitchFamily="34" charset="0"/>
                <a:cs typeface="Calibri" panose="020F0502020204030204" pitchFamily="34" charset="0"/>
              </a:rPr>
              <a:t>MongoClient</a:t>
            </a:r>
            <a:r>
              <a:rPr lang="en-ZA" b="1" dirty="0">
                <a:latin typeface="Calibri" panose="020F0502020204030204" pitchFamily="34" charset="0"/>
                <a:cs typeface="Calibri" panose="020F0502020204030204" pitchFamily="34" charset="0"/>
              </a:rPr>
              <a:t> from </a:t>
            </a:r>
            <a:r>
              <a:rPr lang="en-ZA" b="1" dirty="0" err="1">
                <a:latin typeface="Calibri" panose="020F0502020204030204" pitchFamily="34" charset="0"/>
                <a:cs typeface="Calibri" panose="020F0502020204030204" pitchFamily="34" charset="0"/>
              </a:rPr>
              <a:t>pymongo</a:t>
            </a:r>
            <a:endParaRPr lang="en-ZA" dirty="0">
              <a:latin typeface="Calibri" panose="020F0502020204030204" pitchFamily="34" charset="0"/>
              <a:cs typeface="Calibri" panose="020F0502020204030204" pitchFamily="34" charset="0"/>
            </a:endParaRPr>
          </a:p>
          <a:p>
            <a:pPr algn="r"/>
            <a:r>
              <a:rPr lang="en-ZA" b="1" dirty="0">
                <a:latin typeface="Calibri" panose="020F0502020204030204" pitchFamily="34" charset="0"/>
                <a:cs typeface="Calibri" panose="020F0502020204030204" pitchFamily="34" charset="0"/>
              </a:rPr>
              <a:t>Got client using </a:t>
            </a:r>
            <a:br>
              <a:rPr lang="en-ZA" b="1" dirty="0">
                <a:latin typeface="Calibri" panose="020F0502020204030204" pitchFamily="34" charset="0"/>
                <a:cs typeface="Calibri" panose="020F0502020204030204" pitchFamily="34" charset="0"/>
              </a:rPr>
            </a:br>
            <a:r>
              <a:rPr lang="en-ZA" i="1" dirty="0">
                <a:latin typeface="Calibri" panose="020F0502020204030204" pitchFamily="34" charset="0"/>
                <a:cs typeface="Calibri" panose="020F0502020204030204" pitchFamily="34" charset="0"/>
              </a:rPr>
              <a:t>MONGO_URL = </a:t>
            </a:r>
            <a:r>
              <a:rPr lang="en-ZA" i="1" dirty="0" err="1">
                <a:latin typeface="Calibri" panose="020F0502020204030204" pitchFamily="34" charset="0"/>
                <a:cs typeface="Calibri" panose="020F0502020204030204" pitchFamily="34" charset="0"/>
              </a:rPr>
              <a:t>os.environ.get</a:t>
            </a:r>
            <a:r>
              <a:rPr lang="en-ZA" i="1" dirty="0">
                <a:latin typeface="Calibri" panose="020F0502020204030204" pitchFamily="34" charset="0"/>
                <a:cs typeface="Calibri" panose="020F0502020204030204" pitchFamily="34" charset="0"/>
              </a:rPr>
              <a:t>('MONGOHQ_URL’) </a:t>
            </a:r>
            <a:br>
              <a:rPr lang="en-ZA" i="1" dirty="0">
                <a:latin typeface="Calibri" panose="020F0502020204030204" pitchFamily="34" charset="0"/>
                <a:cs typeface="Calibri" panose="020F0502020204030204" pitchFamily="34" charset="0"/>
              </a:rPr>
            </a:br>
            <a:r>
              <a:rPr lang="en-ZA" i="1" dirty="0">
                <a:latin typeface="Calibri" panose="020F0502020204030204" pitchFamily="34" charset="0"/>
                <a:cs typeface="Calibri" panose="020F0502020204030204" pitchFamily="34" charset="0"/>
              </a:rPr>
              <a:t>client = </a:t>
            </a:r>
            <a:r>
              <a:rPr lang="en-ZA" i="1" dirty="0" err="1">
                <a:latin typeface="Calibri" panose="020F0502020204030204" pitchFamily="34" charset="0"/>
                <a:cs typeface="Calibri" panose="020F0502020204030204" pitchFamily="34" charset="0"/>
              </a:rPr>
              <a:t>MongoClient</a:t>
            </a:r>
            <a:r>
              <a:rPr lang="en-ZA" i="1" dirty="0">
                <a:latin typeface="Calibri" panose="020F0502020204030204" pitchFamily="34" charset="0"/>
                <a:cs typeface="Calibri" panose="020F0502020204030204" pitchFamily="34" charset="0"/>
              </a:rPr>
              <a:t>(MONGO_URL) </a:t>
            </a:r>
          </a:p>
          <a:p>
            <a:pPr algn="r"/>
            <a:r>
              <a:rPr lang="en-ZA" b="1" dirty="0">
                <a:latin typeface="Calibri" panose="020F0502020204030204" pitchFamily="34" charset="0"/>
                <a:cs typeface="Calibri" panose="020F0502020204030204" pitchFamily="34" charset="0"/>
              </a:rPr>
              <a:t>Initialised database and collections</a:t>
            </a:r>
            <a:r>
              <a:rPr lang="en-ZA" dirty="0">
                <a:latin typeface="Calibri" panose="020F0502020204030204" pitchFamily="34" charset="0"/>
                <a:cs typeface="Calibri" panose="020F0502020204030204" pitchFamily="34" charset="0"/>
              </a:rPr>
              <a:t>, and </a:t>
            </a:r>
            <a:r>
              <a:rPr lang="en-ZA" b="1" dirty="0">
                <a:latin typeface="Calibri" panose="020F0502020204030204" pitchFamily="34" charset="0"/>
                <a:cs typeface="Calibri" panose="020F0502020204030204" pitchFamily="34" charset="0"/>
              </a:rPr>
              <a:t>stored </a:t>
            </a:r>
            <a:r>
              <a:rPr lang="en-ZA" b="1" dirty="0" err="1">
                <a:latin typeface="Calibri" panose="020F0502020204030204" pitchFamily="34" charset="0"/>
                <a:cs typeface="Calibri" panose="020F0502020204030204" pitchFamily="34" charset="0"/>
              </a:rPr>
              <a:t>dataframes</a:t>
            </a:r>
            <a:r>
              <a:rPr lang="en-ZA" b="1" dirty="0">
                <a:latin typeface="Calibri" panose="020F0502020204030204" pitchFamily="34" charset="0"/>
                <a:cs typeface="Calibri" panose="020F0502020204030204" pitchFamily="34" charset="0"/>
              </a:rPr>
              <a:t> </a:t>
            </a:r>
            <a:r>
              <a:rPr lang="en-ZA" dirty="0">
                <a:latin typeface="Calibri" panose="020F0502020204030204" pitchFamily="34" charset="0"/>
                <a:cs typeface="Calibri" panose="020F0502020204030204" pitchFamily="34" charset="0"/>
              </a:rPr>
              <a:t>using </a:t>
            </a:r>
            <a:r>
              <a:rPr lang="en-ZA" i="1" dirty="0">
                <a:latin typeface="Calibri" panose="020F0502020204030204" pitchFamily="34" charset="0"/>
                <a:cs typeface="Calibri" panose="020F0502020204030204" pitchFamily="34" charset="0"/>
              </a:rPr>
              <a:t>collection1.insert_many()</a:t>
            </a:r>
            <a:br>
              <a:rPr lang="en-ZA" i="1" dirty="0">
                <a:latin typeface="Calibri" panose="020F0502020204030204" pitchFamily="34" charset="0"/>
                <a:cs typeface="Calibri" panose="020F0502020204030204" pitchFamily="34" charset="0"/>
              </a:rPr>
            </a:br>
            <a:endParaRPr lang="en-ZA" i="1" dirty="0">
              <a:latin typeface="Calibri" panose="020F0502020204030204" pitchFamily="34" charset="0"/>
              <a:cs typeface="Calibri" panose="020F0502020204030204" pitchFamily="34" charset="0"/>
            </a:endParaRPr>
          </a:p>
        </p:txBody>
      </p:sp>
      <p:pic>
        <p:nvPicPr>
          <p:cNvPr id="18" name="Picture Placeholder 17">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l="36606" r="36606"/>
          <a:stretch>
            <a:fillRect/>
          </a:stretch>
        </p:blipFill>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ZA" smtClean="0"/>
              <a:pPr/>
              <a:t>12</a:t>
            </a:fld>
            <a:endParaRPr lang="en-ZA" dirty="0"/>
          </a:p>
        </p:txBody>
      </p:sp>
      <p:pic>
        <p:nvPicPr>
          <p:cNvPr id="7" name="Picture 2" descr="Image result for background connections">
            <a:extLst>
              <a:ext uri="{FF2B5EF4-FFF2-40B4-BE49-F238E27FC236}">
                <a16:creationId xmlns:a16="http://schemas.microsoft.com/office/drawing/2014/main" id="{982AFBCD-DEC4-48E3-A41D-4831B1760C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516" b="8269"/>
          <a:stretch/>
        </p:blipFill>
        <p:spPr bwMode="auto">
          <a:xfrm>
            <a:off x="9980476" y="2281"/>
            <a:ext cx="2211524" cy="61897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B88BFD8-4165-438D-B00F-02286DFD4B33}"/>
              </a:ext>
            </a:extLst>
          </p:cNvPr>
          <p:cNvSpPr txBox="1">
            <a:spLocks/>
          </p:cNvSpPr>
          <p:nvPr/>
        </p:nvSpPr>
        <p:spPr>
          <a:xfrm>
            <a:off x="4439061" y="3886955"/>
            <a:ext cx="5184913" cy="432000"/>
          </a:xfrm>
          <a:prstGeom prst="rect">
            <a:avLst/>
          </a:prstGeom>
        </p:spPr>
        <p:txBody>
          <a:bodyPr vert="horz" lIns="0" tIns="0" rIns="0" bIns="0" rtlCol="0" anchor="ctr">
            <a:noAutofit/>
          </a:bodyPr>
          <a:lstStyle>
            <a:lvl1pPr algn="r"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ZA" dirty="0"/>
              <a:t>RETRIEVING</a:t>
            </a:r>
          </a:p>
        </p:txBody>
      </p:sp>
      <p:sp>
        <p:nvSpPr>
          <p:cNvPr id="9" name="Text Placeholder 2">
            <a:extLst>
              <a:ext uri="{FF2B5EF4-FFF2-40B4-BE49-F238E27FC236}">
                <a16:creationId xmlns:a16="http://schemas.microsoft.com/office/drawing/2014/main" id="{1B506639-FBD5-4A6D-8714-6D127CC129AB}"/>
              </a:ext>
            </a:extLst>
          </p:cNvPr>
          <p:cNvSpPr txBox="1">
            <a:spLocks/>
          </p:cNvSpPr>
          <p:nvPr/>
        </p:nvSpPr>
        <p:spPr>
          <a:xfrm>
            <a:off x="2877161" y="4194629"/>
            <a:ext cx="4498999" cy="727550"/>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10" name="Content Placeholder 3">
            <a:extLst>
              <a:ext uri="{FF2B5EF4-FFF2-40B4-BE49-F238E27FC236}">
                <a16:creationId xmlns:a16="http://schemas.microsoft.com/office/drawing/2014/main" id="{94D30FF8-7873-4ECF-97BB-A1B2924CC556}"/>
              </a:ext>
            </a:extLst>
          </p:cNvPr>
          <p:cNvSpPr txBox="1">
            <a:spLocks/>
          </p:cNvSpPr>
          <p:nvPr/>
        </p:nvSpPr>
        <p:spPr>
          <a:xfrm>
            <a:off x="2925288" y="4406972"/>
            <a:ext cx="6698686" cy="1425215"/>
          </a:xfrm>
          <a:prstGeom prst="rect">
            <a:avLst/>
          </a:prstGeom>
          <a:solidFill>
            <a:schemeClr val="bg1"/>
          </a:solidFill>
        </p:spPr>
        <p:txBody>
          <a:bodyPr vert="horz" lIns="180000" tIns="252000" rIns="252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SG" b="1" dirty="0">
                <a:latin typeface="Calibri" panose="020F0502020204030204" pitchFamily="34" charset="0"/>
                <a:cs typeface="Calibri" panose="020F0502020204030204" pitchFamily="34" charset="0"/>
              </a:rPr>
              <a:t>Got </a:t>
            </a:r>
            <a:r>
              <a:rPr lang="en-SG" b="1" dirty="0" err="1">
                <a:latin typeface="Calibri" panose="020F0502020204030204" pitchFamily="34" charset="0"/>
                <a:cs typeface="Calibri" panose="020F0502020204030204" pitchFamily="34" charset="0"/>
              </a:rPr>
              <a:t>dataframes</a:t>
            </a:r>
            <a:r>
              <a:rPr lang="en-SG" b="1" dirty="0">
                <a:latin typeface="Calibri" panose="020F0502020204030204" pitchFamily="34" charset="0"/>
                <a:cs typeface="Calibri" panose="020F0502020204030204" pitchFamily="34" charset="0"/>
              </a:rPr>
              <a:t> for each dataset/collection using </a:t>
            </a:r>
            <a:r>
              <a:rPr lang="en-SG" b="1" dirty="0" err="1">
                <a:latin typeface="Calibri" panose="020F0502020204030204" pitchFamily="34" charset="0"/>
                <a:cs typeface="Calibri" panose="020F0502020204030204" pitchFamily="34" charset="0"/>
              </a:rPr>
              <a:t>e.g</a:t>
            </a:r>
            <a:br>
              <a:rPr lang="en-SG" dirty="0">
                <a:latin typeface="Calibri" panose="020F0502020204030204" pitchFamily="34" charset="0"/>
                <a:cs typeface="Calibri" panose="020F0502020204030204" pitchFamily="34" charset="0"/>
              </a:rPr>
            </a:br>
            <a:r>
              <a:rPr lang="en-US" i="1" dirty="0" err="1">
                <a:latin typeface="Calibri" panose="020F0502020204030204" pitchFamily="34" charset="0"/>
                <a:cs typeface="Calibri" panose="020F0502020204030204" pitchFamily="34" charset="0"/>
              </a:rPr>
              <a:t>df_RateSalary</a:t>
            </a:r>
            <a:r>
              <a:rPr lang="en-US" i="1" dirty="0">
                <a:latin typeface="Calibri" panose="020F0502020204030204" pitchFamily="34" charset="0"/>
                <a:cs typeface="Calibri" panose="020F0502020204030204" pitchFamily="34" charset="0"/>
              </a:rPr>
              <a:t> = </a:t>
            </a:r>
            <a:r>
              <a:rPr lang="en-US" i="1" dirty="0" err="1">
                <a:latin typeface="Calibri" panose="020F0502020204030204" pitchFamily="34" charset="0"/>
                <a:cs typeface="Calibri" panose="020F0502020204030204" pitchFamily="34" charset="0"/>
              </a:rPr>
              <a:t>pd.DataFrame</a:t>
            </a:r>
            <a:r>
              <a:rPr lang="en-US" i="1" dirty="0">
                <a:latin typeface="Calibri" panose="020F0502020204030204" pitchFamily="34" charset="0"/>
                <a:cs typeface="Calibri" panose="020F0502020204030204" pitchFamily="34" charset="0"/>
              </a:rPr>
              <a:t>(list(collection2.find()))</a:t>
            </a:r>
          </a:p>
          <a:p>
            <a:pPr marL="0" indent="0" algn="r">
              <a:buNone/>
            </a:pPr>
            <a:endParaRPr lang="en-US" i="1"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F668FC5F-6060-419A-9583-8D6FFD6137D4}"/>
              </a:ext>
            </a:extLst>
          </p:cNvPr>
          <p:cNvSpPr/>
          <p:nvPr/>
        </p:nvSpPr>
        <p:spPr>
          <a:xfrm>
            <a:off x="9966960" y="0"/>
            <a:ext cx="2225040" cy="618972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258244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background connections">
            <a:extLst>
              <a:ext uri="{FF2B5EF4-FFF2-40B4-BE49-F238E27FC236}">
                <a16:creationId xmlns:a16="http://schemas.microsoft.com/office/drawing/2014/main" id="{FFA36726-5B05-4C6C-BCCD-F96B35EFFA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98"/>
          <a:stretch/>
        </p:blipFill>
        <p:spPr bwMode="auto">
          <a:xfrm>
            <a:off x="69272" y="63691"/>
            <a:ext cx="9911202" cy="67477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E98F643-7954-4B34-96AE-291FAFE506A7}"/>
              </a:ext>
            </a:extLst>
          </p:cNvPr>
          <p:cNvSpPr/>
          <p:nvPr/>
        </p:nvSpPr>
        <p:spPr>
          <a:xfrm>
            <a:off x="69273" y="63691"/>
            <a:ext cx="9911201" cy="6764804"/>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sz="4800" dirty="0"/>
              <a:t>COMMON</a:t>
            </a:r>
            <a:br>
              <a:rPr lang="en-ZA" sz="4800" dirty="0"/>
            </a:br>
            <a:r>
              <a:rPr lang="en-ZA" sz="4800" dirty="0"/>
              <a:t> DICTIONARIES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Re-usable dictionaries</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4091674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l="36606" r="36606"/>
          <a:stretch>
            <a:fillRect/>
          </a:stretch>
        </p:blipFill>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ZA" smtClean="0"/>
              <a:pPr/>
              <a:t>14</a:t>
            </a:fld>
            <a:endParaRPr lang="en-ZA" dirty="0"/>
          </a:p>
        </p:txBody>
      </p:sp>
      <p:sp>
        <p:nvSpPr>
          <p:cNvPr id="8" name="Title 1">
            <a:extLst>
              <a:ext uri="{FF2B5EF4-FFF2-40B4-BE49-F238E27FC236}">
                <a16:creationId xmlns:a16="http://schemas.microsoft.com/office/drawing/2014/main" id="{2B88BFD8-4165-438D-B00F-02286DFD4B33}"/>
              </a:ext>
            </a:extLst>
          </p:cNvPr>
          <p:cNvSpPr txBox="1">
            <a:spLocks/>
          </p:cNvSpPr>
          <p:nvPr/>
        </p:nvSpPr>
        <p:spPr>
          <a:xfrm>
            <a:off x="1750082" y="832153"/>
            <a:ext cx="7880221" cy="432000"/>
          </a:xfrm>
          <a:prstGeom prst="rect">
            <a:avLst/>
          </a:prstGeom>
        </p:spPr>
        <p:txBody>
          <a:bodyPr vert="horz" lIns="0" tIns="0" rIns="0" bIns="0" rtlCol="0" anchor="ctr">
            <a:noAutofit/>
          </a:bodyPr>
          <a:lstStyle>
            <a:lvl1pPr algn="r"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ZA" dirty="0"/>
              <a:t>COMMON DICTIONARIES</a:t>
            </a:r>
          </a:p>
        </p:txBody>
      </p:sp>
      <p:sp>
        <p:nvSpPr>
          <p:cNvPr id="9" name="Text Placeholder 2">
            <a:extLst>
              <a:ext uri="{FF2B5EF4-FFF2-40B4-BE49-F238E27FC236}">
                <a16:creationId xmlns:a16="http://schemas.microsoft.com/office/drawing/2014/main" id="{1B506639-FBD5-4A6D-8714-6D127CC129AB}"/>
              </a:ext>
            </a:extLst>
          </p:cNvPr>
          <p:cNvSpPr txBox="1">
            <a:spLocks/>
          </p:cNvSpPr>
          <p:nvPr/>
        </p:nvSpPr>
        <p:spPr>
          <a:xfrm>
            <a:off x="2877161" y="4194629"/>
            <a:ext cx="4498999" cy="727550"/>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sp>
        <p:nvSpPr>
          <p:cNvPr id="10" name="Content Placeholder 3">
            <a:extLst>
              <a:ext uri="{FF2B5EF4-FFF2-40B4-BE49-F238E27FC236}">
                <a16:creationId xmlns:a16="http://schemas.microsoft.com/office/drawing/2014/main" id="{94D30FF8-7873-4ECF-97BB-A1B2924CC556}"/>
              </a:ext>
            </a:extLst>
          </p:cNvPr>
          <p:cNvSpPr txBox="1">
            <a:spLocks/>
          </p:cNvSpPr>
          <p:nvPr/>
        </p:nvSpPr>
        <p:spPr>
          <a:xfrm>
            <a:off x="2422358" y="1499556"/>
            <a:ext cx="7207945" cy="2695073"/>
          </a:xfrm>
          <a:prstGeom prst="rect">
            <a:avLst/>
          </a:prstGeom>
          <a:solidFill>
            <a:schemeClr val="bg1"/>
          </a:solidFill>
        </p:spPr>
        <p:txBody>
          <a:bodyPr vert="horz" lIns="180000" tIns="252000" rIns="252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SG" b="1" dirty="0">
                <a:latin typeface="Calibri" panose="020F0502020204030204" pitchFamily="34" charset="0"/>
                <a:cs typeface="Calibri" panose="020F0502020204030204" pitchFamily="34" charset="0"/>
              </a:rPr>
              <a:t>Dictionaries for specifying reworded labels for dropdown menu values for dataset 1 and dataset 4</a:t>
            </a:r>
            <a:br>
              <a:rPr lang="en-SG" b="1" dirty="0">
                <a:latin typeface="Calibri" panose="020F0502020204030204" pitchFamily="34" charset="0"/>
                <a:cs typeface="Calibri" panose="020F0502020204030204" pitchFamily="34" charset="0"/>
              </a:rPr>
            </a:br>
            <a:endParaRPr lang="en-SG" b="1" dirty="0">
              <a:latin typeface="Calibri" panose="020F0502020204030204" pitchFamily="34" charset="0"/>
              <a:cs typeface="Calibri" panose="020F0502020204030204" pitchFamily="34" charset="0"/>
            </a:endParaRPr>
          </a:p>
          <a:p>
            <a:pPr algn="r"/>
            <a:r>
              <a:rPr lang="en-ZA" b="1" dirty="0">
                <a:latin typeface="Calibri" panose="020F0502020204030204" pitchFamily="34" charset="0"/>
                <a:cs typeface="Calibri" panose="020F0502020204030204" pitchFamily="34" charset="0"/>
              </a:rPr>
              <a:t>Dictionaries for specifying colours for Keys such as Industries, so similar plots will use the same colours for the same Industry</a:t>
            </a:r>
            <a:br>
              <a:rPr lang="en-ZA" b="1" dirty="0">
                <a:latin typeface="Calibri" panose="020F0502020204030204" pitchFamily="34" charset="0"/>
                <a:cs typeface="Calibri" panose="020F0502020204030204" pitchFamily="34" charset="0"/>
              </a:rPr>
            </a:br>
            <a:endParaRPr lang="en-ZA" b="1" dirty="0">
              <a:latin typeface="Calibri" panose="020F0502020204030204" pitchFamily="34" charset="0"/>
              <a:cs typeface="Calibri" panose="020F0502020204030204" pitchFamily="34" charset="0"/>
            </a:endParaRPr>
          </a:p>
          <a:p>
            <a:pPr algn="r"/>
            <a:r>
              <a:rPr lang="en-ZA" b="1" dirty="0">
                <a:latin typeface="Calibri" panose="020F0502020204030204" pitchFamily="34" charset="0"/>
                <a:cs typeface="Calibri" panose="020F0502020204030204" pitchFamily="34" charset="0"/>
              </a:rPr>
              <a:t>Dictionary for setting text styles in html elements</a:t>
            </a:r>
          </a:p>
        </p:txBody>
      </p:sp>
      <p:pic>
        <p:nvPicPr>
          <p:cNvPr id="11" name="Picture 2" descr="Image result for background connections">
            <a:extLst>
              <a:ext uri="{FF2B5EF4-FFF2-40B4-BE49-F238E27FC236}">
                <a16:creationId xmlns:a16="http://schemas.microsoft.com/office/drawing/2014/main" id="{5BD47E0E-E789-49EC-894B-899919A487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214" r="18302" b="8235"/>
          <a:stretch/>
        </p:blipFill>
        <p:spPr bwMode="auto">
          <a:xfrm>
            <a:off x="9980476" y="1"/>
            <a:ext cx="2211524" cy="6192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5988F1C-955A-4D5A-BEDC-8080DDC5B823}"/>
              </a:ext>
            </a:extLst>
          </p:cNvPr>
          <p:cNvSpPr/>
          <p:nvPr/>
        </p:nvSpPr>
        <p:spPr>
          <a:xfrm>
            <a:off x="9966960" y="0"/>
            <a:ext cx="2225040" cy="61920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92551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E0C2BF2F-87E7-416A-B265-2C7BAA482F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8"/>
          <a:stretch/>
        </p:blipFill>
        <p:spPr bwMode="auto">
          <a:xfrm>
            <a:off x="69272" y="57819"/>
            <a:ext cx="9911202" cy="672734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E067C8F-5267-7147-B398-AD99FAB4105A}"/>
              </a:ext>
            </a:extLst>
          </p:cNvPr>
          <p:cNvSpPr/>
          <p:nvPr/>
        </p:nvSpPr>
        <p:spPr>
          <a:xfrm>
            <a:off x="69272" y="65327"/>
            <a:ext cx="9911201" cy="6727345"/>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sz="5400" dirty="0"/>
              <a:t>CHARTING</a:t>
            </a:r>
            <a:br>
              <a:rPr lang="en-ZA" sz="5400" dirty="0"/>
            </a:br>
            <a:r>
              <a:rPr lang="en-ZA" sz="5400" dirty="0"/>
              <a:t> Process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General Processes of creating the 7 Graphs</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372893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B7FF-0566-4193-81F7-305AA6F95864}"/>
              </a:ext>
            </a:extLst>
          </p:cNvPr>
          <p:cNvSpPr>
            <a:spLocks noGrp="1"/>
          </p:cNvSpPr>
          <p:nvPr>
            <p:ph type="title"/>
          </p:nvPr>
        </p:nvSpPr>
        <p:spPr>
          <a:xfrm>
            <a:off x="431801" y="650304"/>
            <a:ext cx="9198116" cy="432000"/>
          </a:xfrm>
        </p:spPr>
        <p:txBody>
          <a:bodyPr/>
          <a:lstStyle/>
          <a:p>
            <a:r>
              <a:rPr lang="en-SG" dirty="0"/>
              <a:t>GENERAL PLOTTING PROCESS USING DASH PLOTLY</a:t>
            </a:r>
          </a:p>
        </p:txBody>
      </p:sp>
      <p:sp>
        <p:nvSpPr>
          <p:cNvPr id="4" name="Slide Number Placeholder 3">
            <a:extLst>
              <a:ext uri="{FF2B5EF4-FFF2-40B4-BE49-F238E27FC236}">
                <a16:creationId xmlns:a16="http://schemas.microsoft.com/office/drawing/2014/main" id="{904606F3-64A0-41AC-ABA9-92F701571832}"/>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16</a:t>
            </a:fld>
            <a:endParaRPr lang="en-ZA" dirty="0"/>
          </a:p>
        </p:txBody>
      </p:sp>
      <p:pic>
        <p:nvPicPr>
          <p:cNvPr id="5" name="Picture 2" descr="Related image">
            <a:extLst>
              <a:ext uri="{FF2B5EF4-FFF2-40B4-BE49-F238E27FC236}">
                <a16:creationId xmlns:a16="http://schemas.microsoft.com/office/drawing/2014/main" id="{FF21ACC7-5A0B-4391-9FFB-3C573135D4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907" r="11616" b="7572"/>
          <a:stretch/>
        </p:blipFill>
        <p:spPr bwMode="auto">
          <a:xfrm>
            <a:off x="9982200" y="1"/>
            <a:ext cx="2209800" cy="621792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a:extLst>
              <a:ext uri="{FF2B5EF4-FFF2-40B4-BE49-F238E27FC236}">
                <a16:creationId xmlns:a16="http://schemas.microsoft.com/office/drawing/2014/main" id="{B2D81ECB-2655-46DC-816C-BB2D93B1E886}"/>
              </a:ext>
            </a:extLst>
          </p:cNvPr>
          <p:cNvSpPr txBox="1">
            <a:spLocks/>
          </p:cNvSpPr>
          <p:nvPr/>
        </p:nvSpPr>
        <p:spPr>
          <a:xfrm>
            <a:off x="431801" y="1265718"/>
            <a:ext cx="6466304" cy="5410356"/>
          </a:xfrm>
          <a:prstGeom prst="rect">
            <a:avLst/>
          </a:prstGeom>
          <a:solidFill>
            <a:schemeClr val="bg1"/>
          </a:solidFill>
        </p:spPr>
        <p:txBody>
          <a:bodyPr vert="horz" lIns="180000" tIns="252000" rIns="252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ZA" b="1" dirty="0">
                <a:latin typeface="Calibri" panose="020F0502020204030204" pitchFamily="34" charset="0"/>
                <a:cs typeface="Calibri" panose="020F0502020204030204" pitchFamily="34" charset="0"/>
              </a:rPr>
              <a:t>import dash</a:t>
            </a:r>
            <a:br>
              <a:rPr lang="en-ZA" b="1" dirty="0">
                <a:latin typeface="Calibri" panose="020F0502020204030204" pitchFamily="34" charset="0"/>
                <a:cs typeface="Calibri" panose="020F0502020204030204" pitchFamily="34" charset="0"/>
              </a:rPr>
            </a:br>
            <a:r>
              <a:rPr lang="en-ZA" b="1" dirty="0">
                <a:latin typeface="Calibri" panose="020F0502020204030204" pitchFamily="34" charset="0"/>
                <a:cs typeface="Calibri" panose="020F0502020204030204" pitchFamily="34" charset="0"/>
              </a:rPr>
              <a:t>import </a:t>
            </a:r>
            <a:r>
              <a:rPr lang="en-ZA" b="1" dirty="0" err="1">
                <a:latin typeface="Calibri" panose="020F0502020204030204" pitchFamily="34" charset="0"/>
                <a:cs typeface="Calibri" panose="020F0502020204030204" pitchFamily="34" charset="0"/>
              </a:rPr>
              <a:t>dash_core_components</a:t>
            </a:r>
            <a:r>
              <a:rPr lang="en-ZA" b="1" dirty="0">
                <a:latin typeface="Calibri" panose="020F0502020204030204" pitchFamily="34" charset="0"/>
                <a:cs typeface="Calibri" panose="020F0502020204030204" pitchFamily="34" charset="0"/>
              </a:rPr>
              <a:t> as dcc</a:t>
            </a:r>
            <a:br>
              <a:rPr lang="en-ZA" b="1" dirty="0">
                <a:latin typeface="Calibri" panose="020F0502020204030204" pitchFamily="34" charset="0"/>
                <a:cs typeface="Calibri" panose="020F0502020204030204" pitchFamily="34" charset="0"/>
              </a:rPr>
            </a:br>
            <a:r>
              <a:rPr lang="en-ZA" b="1" dirty="0">
                <a:latin typeface="Calibri" panose="020F0502020204030204" pitchFamily="34" charset="0"/>
                <a:cs typeface="Calibri" panose="020F0502020204030204" pitchFamily="34" charset="0"/>
              </a:rPr>
              <a:t>import </a:t>
            </a:r>
            <a:r>
              <a:rPr lang="en-ZA" b="1" dirty="0" err="1">
                <a:latin typeface="Calibri" panose="020F0502020204030204" pitchFamily="34" charset="0"/>
                <a:cs typeface="Calibri" panose="020F0502020204030204" pitchFamily="34" charset="0"/>
              </a:rPr>
              <a:t>dash_html_components</a:t>
            </a:r>
            <a:r>
              <a:rPr lang="en-ZA" b="1" dirty="0">
                <a:latin typeface="Calibri" panose="020F0502020204030204" pitchFamily="34" charset="0"/>
                <a:cs typeface="Calibri" panose="020F0502020204030204" pitchFamily="34" charset="0"/>
              </a:rPr>
              <a:t> as html</a:t>
            </a:r>
            <a:br>
              <a:rPr lang="en-ZA"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import </a:t>
            </a:r>
            <a:r>
              <a:rPr lang="en-US" b="1" dirty="0" err="1">
                <a:latin typeface="Calibri" panose="020F0502020204030204" pitchFamily="34" charset="0"/>
                <a:cs typeface="Calibri" panose="020F0502020204030204" pitchFamily="34" charset="0"/>
              </a:rPr>
              <a:t>plotly.graph_objs</a:t>
            </a:r>
            <a:r>
              <a:rPr lang="en-US" b="1" dirty="0">
                <a:latin typeface="Calibri" panose="020F0502020204030204" pitchFamily="34" charset="0"/>
                <a:cs typeface="Calibri" panose="020F0502020204030204" pitchFamily="34" charset="0"/>
              </a:rPr>
              <a:t> as go</a:t>
            </a:r>
            <a:endParaRPr lang="en-ZA" b="1" dirty="0">
              <a:latin typeface="Calibri" panose="020F0502020204030204" pitchFamily="34" charset="0"/>
              <a:cs typeface="Calibri" panose="020F0502020204030204" pitchFamily="34" charset="0"/>
            </a:endParaRPr>
          </a:p>
          <a:p>
            <a:pPr marL="342900" indent="-342900">
              <a:buFont typeface="+mj-lt"/>
              <a:buAutoNum type="arabicPeriod"/>
            </a:pPr>
            <a:r>
              <a:rPr lang="en-ZA" b="1" dirty="0">
                <a:latin typeface="Calibri" panose="020F0502020204030204" pitchFamily="34" charset="0"/>
                <a:cs typeface="Calibri" panose="020F0502020204030204" pitchFamily="34" charset="0"/>
              </a:rPr>
              <a:t>In the </a:t>
            </a:r>
            <a:r>
              <a:rPr lang="en-ZA" b="1" dirty="0" err="1">
                <a:latin typeface="Calibri" panose="020F0502020204030204" pitchFamily="34" charset="0"/>
                <a:cs typeface="Calibri" panose="020F0502020204030204" pitchFamily="34" charset="0"/>
              </a:rPr>
              <a:t>app.layout</a:t>
            </a:r>
            <a:r>
              <a:rPr lang="en-ZA" b="1" dirty="0">
                <a:latin typeface="Calibri" panose="020F0502020204030204" pitchFamily="34" charset="0"/>
                <a:cs typeface="Calibri" panose="020F0502020204030204" pitchFamily="34" charset="0"/>
              </a:rPr>
              <a:t> = </a:t>
            </a:r>
            <a:r>
              <a:rPr lang="en-ZA" b="1" dirty="0" err="1">
                <a:latin typeface="Calibri" panose="020F0502020204030204" pitchFamily="34" charset="0"/>
                <a:cs typeface="Calibri" panose="020F0502020204030204" pitchFamily="34" charset="0"/>
              </a:rPr>
              <a:t>html.Div</a:t>
            </a:r>
            <a:r>
              <a:rPr lang="en-ZA" b="1" dirty="0">
                <a:latin typeface="Calibri" panose="020F0502020204030204" pitchFamily="34" charset="0"/>
                <a:cs typeface="Calibri" panose="020F0502020204030204" pitchFamily="34" charset="0"/>
              </a:rPr>
              <a:t>([]), to create interactive elements for charts, e.g. use </a:t>
            </a:r>
            <a:r>
              <a:rPr lang="en-ZA" b="1" dirty="0" err="1">
                <a:latin typeface="Calibri" panose="020F0502020204030204" pitchFamily="34" charset="0"/>
                <a:cs typeface="Calibri" panose="020F0502020204030204" pitchFamily="34" charset="0"/>
              </a:rPr>
              <a:t>dcc.Dropdown</a:t>
            </a:r>
            <a:r>
              <a:rPr lang="en-ZA" b="1" dirty="0">
                <a:latin typeface="Calibri" panose="020F0502020204030204" pitchFamily="34" charset="0"/>
                <a:cs typeface="Calibri" panose="020F0502020204030204" pitchFamily="34" charset="0"/>
              </a:rPr>
              <a:t>() and specify an id</a:t>
            </a:r>
          </a:p>
          <a:p>
            <a:pPr marL="342900" indent="-342900">
              <a:buFont typeface="+mj-lt"/>
              <a:buAutoNum type="arabicPeriod"/>
            </a:pPr>
            <a:r>
              <a:rPr lang="en-ZA" b="1" dirty="0">
                <a:latin typeface="Calibri" panose="020F0502020204030204" pitchFamily="34" charset="0"/>
                <a:cs typeface="Calibri" panose="020F0502020204030204" pitchFamily="34" charset="0"/>
              </a:rPr>
              <a:t>Create a </a:t>
            </a:r>
            <a:r>
              <a:rPr lang="en-ZA" b="1" dirty="0" err="1">
                <a:latin typeface="Calibri" panose="020F0502020204030204" pitchFamily="34" charset="0"/>
                <a:cs typeface="Calibri" panose="020F0502020204030204" pitchFamily="34" charset="0"/>
              </a:rPr>
              <a:t>callback</a:t>
            </a:r>
            <a:r>
              <a:rPr lang="en-ZA" b="1" dirty="0">
                <a:latin typeface="Calibri" panose="020F0502020204030204" pitchFamily="34" charset="0"/>
                <a:cs typeface="Calibri" panose="020F0502020204030204" pitchFamily="34" charset="0"/>
              </a:rPr>
              <a:t> to make the plot related to the interactive element, taking in input and putting out output</a:t>
            </a:r>
          </a:p>
          <a:p>
            <a:pPr marL="342900" indent="-342900">
              <a:buFont typeface="+mj-lt"/>
              <a:buAutoNum type="arabicPeriod"/>
            </a:pPr>
            <a:r>
              <a:rPr lang="en-ZA" b="1" dirty="0">
                <a:latin typeface="Calibri" panose="020F0502020204030204" pitchFamily="34" charset="0"/>
                <a:cs typeface="Calibri" panose="020F0502020204030204" pitchFamily="34" charset="0"/>
              </a:rPr>
              <a:t>Get </a:t>
            </a:r>
            <a:r>
              <a:rPr lang="en-ZA" b="1" dirty="0" err="1">
                <a:latin typeface="Calibri" panose="020F0502020204030204" pitchFamily="34" charset="0"/>
                <a:cs typeface="Calibri" panose="020F0502020204030204" pitchFamily="34" charset="0"/>
              </a:rPr>
              <a:t>dataframe</a:t>
            </a:r>
            <a:r>
              <a:rPr lang="en-ZA" b="1" dirty="0">
                <a:latin typeface="Calibri" panose="020F0502020204030204" pitchFamily="34" charset="0"/>
                <a:cs typeface="Calibri" panose="020F0502020204030204" pitchFamily="34" charset="0"/>
              </a:rPr>
              <a:t>/array for x and/or y axis values using </a:t>
            </a:r>
            <a:r>
              <a:rPr lang="en-ZA" b="1" dirty="0" err="1">
                <a:latin typeface="Calibri" panose="020F0502020204030204" pitchFamily="34" charset="0"/>
                <a:cs typeface="Calibri" panose="020F0502020204030204" pitchFamily="34" charset="0"/>
              </a:rPr>
              <a:t>dataframes</a:t>
            </a:r>
            <a:r>
              <a:rPr lang="en-ZA" b="1" dirty="0">
                <a:latin typeface="Calibri" panose="020F0502020204030204" pitchFamily="34" charset="0"/>
                <a:cs typeface="Calibri" panose="020F0502020204030204" pitchFamily="34" charset="0"/>
              </a:rPr>
              <a:t> retrieved from Mongo</a:t>
            </a:r>
          </a:p>
          <a:p>
            <a:pPr marL="342900" indent="-342900">
              <a:buFont typeface="+mj-lt"/>
              <a:buAutoNum type="arabicPeriod"/>
            </a:pPr>
            <a:r>
              <a:rPr lang="en-ZA" b="1" dirty="0">
                <a:latin typeface="Calibri" panose="020F0502020204030204" pitchFamily="34" charset="0"/>
                <a:cs typeface="Calibri" panose="020F0502020204030204" pitchFamily="34" charset="0"/>
              </a:rPr>
              <a:t>Create array of Plot elements using e.g. </a:t>
            </a:r>
            <a:r>
              <a:rPr lang="en-ZA" b="1" dirty="0" err="1">
                <a:latin typeface="Calibri" panose="020F0502020204030204" pitchFamily="34" charset="0"/>
                <a:cs typeface="Calibri" panose="020F0502020204030204" pitchFamily="34" charset="0"/>
              </a:rPr>
              <a:t>go.Scatter</a:t>
            </a:r>
            <a:r>
              <a:rPr lang="en-ZA" b="1" dirty="0">
                <a:latin typeface="Calibri" panose="020F0502020204030204" pitchFamily="34" charset="0"/>
                <a:cs typeface="Calibri" panose="020F0502020204030204" pitchFamily="34" charset="0"/>
              </a:rPr>
              <a:t> and x/</a:t>
            </a:r>
            <a:r>
              <a:rPr lang="en-ZA" b="1" dirty="0" err="1">
                <a:latin typeface="Calibri" panose="020F0502020204030204" pitchFamily="34" charset="0"/>
                <a:cs typeface="Calibri" panose="020F0502020204030204" pitchFamily="34" charset="0"/>
              </a:rPr>
              <a:t>yaxis</a:t>
            </a:r>
            <a:r>
              <a:rPr lang="en-ZA" b="1" dirty="0">
                <a:latin typeface="Calibri" panose="020F0502020204030204" pitchFamily="34" charset="0"/>
                <a:cs typeface="Calibri" panose="020F0502020204030204" pitchFamily="34" charset="0"/>
              </a:rPr>
              <a:t> values</a:t>
            </a:r>
          </a:p>
          <a:p>
            <a:pPr marL="342900" indent="-342900">
              <a:buFont typeface="+mj-lt"/>
              <a:buAutoNum type="arabicPeriod"/>
            </a:pPr>
            <a:r>
              <a:rPr lang="en-ZA" b="1" dirty="0">
                <a:latin typeface="Calibri" panose="020F0502020204030204" pitchFamily="34" charset="0"/>
                <a:cs typeface="Calibri" panose="020F0502020204030204" pitchFamily="34" charset="0"/>
              </a:rPr>
              <a:t>Return array of plot elements as “data” and specify </a:t>
            </a:r>
            <a:r>
              <a:rPr lang="en-ZA" b="1" dirty="0" err="1">
                <a:latin typeface="Calibri" panose="020F0502020204030204" pitchFamily="34" charset="0"/>
                <a:cs typeface="Calibri" panose="020F0502020204030204" pitchFamily="34" charset="0"/>
              </a:rPr>
              <a:t>go.Layout</a:t>
            </a:r>
            <a:endParaRPr lang="en-ZA" b="1" dirty="0">
              <a:latin typeface="Calibri" panose="020F0502020204030204" pitchFamily="34" charset="0"/>
              <a:cs typeface="Calibri" panose="020F0502020204030204" pitchFamily="34" charset="0"/>
            </a:endParaRPr>
          </a:p>
          <a:p>
            <a:pPr marL="342900" indent="-342900">
              <a:buFont typeface="+mj-lt"/>
              <a:buAutoNum type="arabicPeriod"/>
            </a:pPr>
            <a:r>
              <a:rPr lang="en-ZA" b="1" dirty="0">
                <a:latin typeface="Calibri" panose="020F0502020204030204" pitchFamily="34" charset="0"/>
                <a:cs typeface="Calibri" panose="020F0502020204030204" pitchFamily="34" charset="0"/>
              </a:rPr>
              <a:t>Plot </a:t>
            </a:r>
            <a:r>
              <a:rPr lang="en-ZA" b="1" dirty="0" err="1">
                <a:latin typeface="Calibri" panose="020F0502020204030204" pitchFamily="34" charset="0"/>
                <a:cs typeface="Calibri" panose="020F0502020204030204" pitchFamily="34" charset="0"/>
              </a:rPr>
              <a:t>dcc.Graph</a:t>
            </a:r>
            <a:r>
              <a:rPr lang="en-ZA" b="1" dirty="0">
                <a:latin typeface="Calibri" panose="020F0502020204030204" pitchFamily="34" charset="0"/>
                <a:cs typeface="Calibri" panose="020F0502020204030204" pitchFamily="34" charset="0"/>
              </a:rPr>
              <a:t>() with output id of </a:t>
            </a:r>
            <a:r>
              <a:rPr lang="en-ZA" b="1" dirty="0" err="1">
                <a:latin typeface="Calibri" panose="020F0502020204030204" pitchFamily="34" charset="0"/>
                <a:cs typeface="Calibri" panose="020F0502020204030204" pitchFamily="34" charset="0"/>
              </a:rPr>
              <a:t>callback</a:t>
            </a:r>
            <a:r>
              <a:rPr lang="en-ZA" b="1" dirty="0">
                <a:latin typeface="Calibri" panose="020F0502020204030204" pitchFamily="34" charset="0"/>
                <a:cs typeface="Calibri" panose="020F0502020204030204" pitchFamily="34" charset="0"/>
              </a:rPr>
              <a:t> in </a:t>
            </a:r>
            <a:r>
              <a:rPr lang="en-ZA" b="1" dirty="0" err="1">
                <a:latin typeface="Calibri" panose="020F0502020204030204" pitchFamily="34" charset="0"/>
                <a:cs typeface="Calibri" panose="020F0502020204030204" pitchFamily="34" charset="0"/>
              </a:rPr>
              <a:t>app.layout</a:t>
            </a:r>
            <a:r>
              <a:rPr lang="en-ZA" b="1" dirty="0">
                <a:latin typeface="Calibri" panose="020F0502020204030204" pitchFamily="34" charset="0"/>
                <a:cs typeface="Calibri" panose="020F0502020204030204" pitchFamily="34" charset="0"/>
              </a:rPr>
              <a:t>; add style to </a:t>
            </a:r>
            <a:r>
              <a:rPr lang="en-ZA" b="1" dirty="0" err="1">
                <a:latin typeface="Calibri" panose="020F0502020204030204" pitchFamily="34" charset="0"/>
                <a:cs typeface="Calibri" panose="020F0502020204030204" pitchFamily="34" charset="0"/>
              </a:rPr>
              <a:t>html.Div</a:t>
            </a:r>
            <a:r>
              <a:rPr lang="en-ZA" b="1" dirty="0">
                <a:latin typeface="Calibri" panose="020F0502020204030204" pitchFamily="34" charset="0"/>
                <a:cs typeface="Calibri" panose="020F0502020204030204" pitchFamily="34" charset="0"/>
              </a:rPr>
              <a:t> if </a:t>
            </a:r>
            <a:r>
              <a:rPr lang="en-ZA" b="1" dirty="0" err="1">
                <a:latin typeface="Calibri" panose="020F0502020204030204" pitchFamily="34" charset="0"/>
                <a:cs typeface="Calibri" panose="020F0502020204030204" pitchFamily="34" charset="0"/>
              </a:rPr>
              <a:t>neccessary</a:t>
            </a:r>
            <a:endParaRPr lang="en-ZA"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F907823-8D59-4347-9B58-8B087C7A98CE}"/>
              </a:ext>
            </a:extLst>
          </p:cNvPr>
          <p:cNvPicPr>
            <a:picLocks noChangeAspect="1"/>
          </p:cNvPicPr>
          <p:nvPr/>
        </p:nvPicPr>
        <p:blipFill>
          <a:blip r:embed="rId3"/>
          <a:stretch>
            <a:fillRect/>
          </a:stretch>
        </p:blipFill>
        <p:spPr>
          <a:xfrm>
            <a:off x="6828501" y="1085847"/>
            <a:ext cx="4688606" cy="1692637"/>
          </a:xfrm>
          <a:prstGeom prst="rect">
            <a:avLst/>
          </a:prstGeom>
          <a:ln>
            <a:noFill/>
          </a:ln>
          <a:effectLst>
            <a:softEdge rad="112500"/>
          </a:effectLst>
        </p:spPr>
      </p:pic>
      <p:pic>
        <p:nvPicPr>
          <p:cNvPr id="11" name="Picture 10">
            <a:extLst>
              <a:ext uri="{FF2B5EF4-FFF2-40B4-BE49-F238E27FC236}">
                <a16:creationId xmlns:a16="http://schemas.microsoft.com/office/drawing/2014/main" id="{2382B23A-7B06-4457-A7BC-E80165A7C6B5}"/>
              </a:ext>
            </a:extLst>
          </p:cNvPr>
          <p:cNvPicPr>
            <a:picLocks noChangeAspect="1"/>
          </p:cNvPicPr>
          <p:nvPr/>
        </p:nvPicPr>
        <p:blipFill>
          <a:blip r:embed="rId4"/>
          <a:stretch>
            <a:fillRect/>
          </a:stretch>
        </p:blipFill>
        <p:spPr>
          <a:xfrm>
            <a:off x="7631297" y="1721842"/>
            <a:ext cx="3816206" cy="1119420"/>
          </a:xfrm>
          <a:prstGeom prst="rect">
            <a:avLst/>
          </a:prstGeom>
          <a:ln>
            <a:noFill/>
          </a:ln>
          <a:effectLst>
            <a:softEdge rad="112500"/>
          </a:effectLst>
        </p:spPr>
      </p:pic>
      <p:pic>
        <p:nvPicPr>
          <p:cNvPr id="18" name="Picture 17">
            <a:extLst>
              <a:ext uri="{FF2B5EF4-FFF2-40B4-BE49-F238E27FC236}">
                <a16:creationId xmlns:a16="http://schemas.microsoft.com/office/drawing/2014/main" id="{5438F7CB-E3CF-4BF4-9A41-4DB0037459BD}"/>
              </a:ext>
            </a:extLst>
          </p:cNvPr>
          <p:cNvPicPr>
            <a:picLocks noChangeAspect="1"/>
          </p:cNvPicPr>
          <p:nvPr/>
        </p:nvPicPr>
        <p:blipFill>
          <a:blip r:embed="rId5"/>
          <a:stretch>
            <a:fillRect/>
          </a:stretch>
        </p:blipFill>
        <p:spPr>
          <a:xfrm>
            <a:off x="6725362" y="2459214"/>
            <a:ext cx="5466638" cy="1141681"/>
          </a:xfrm>
          <a:prstGeom prst="rect">
            <a:avLst/>
          </a:prstGeom>
          <a:ln>
            <a:noFill/>
          </a:ln>
          <a:effectLst>
            <a:softEdge rad="112500"/>
          </a:effectLst>
        </p:spPr>
      </p:pic>
      <p:pic>
        <p:nvPicPr>
          <p:cNvPr id="13" name="Picture 12">
            <a:extLst>
              <a:ext uri="{FF2B5EF4-FFF2-40B4-BE49-F238E27FC236}">
                <a16:creationId xmlns:a16="http://schemas.microsoft.com/office/drawing/2014/main" id="{5335CA2B-E2E7-4477-8D5A-A2F252CA6A35}"/>
              </a:ext>
            </a:extLst>
          </p:cNvPr>
          <p:cNvPicPr>
            <a:picLocks noChangeAspect="1"/>
          </p:cNvPicPr>
          <p:nvPr/>
        </p:nvPicPr>
        <p:blipFill rotWithShape="1">
          <a:blip r:embed="rId6"/>
          <a:srcRect l="4992" t="3661" b="40194"/>
          <a:stretch/>
        </p:blipFill>
        <p:spPr>
          <a:xfrm>
            <a:off x="6630588" y="3241006"/>
            <a:ext cx="5817623" cy="1789606"/>
          </a:xfrm>
          <a:prstGeom prst="rect">
            <a:avLst/>
          </a:prstGeom>
          <a:ln>
            <a:noFill/>
          </a:ln>
          <a:effectLst>
            <a:softEdge rad="112500"/>
          </a:effectLst>
        </p:spPr>
      </p:pic>
      <p:pic>
        <p:nvPicPr>
          <p:cNvPr id="15" name="Picture 14">
            <a:extLst>
              <a:ext uri="{FF2B5EF4-FFF2-40B4-BE49-F238E27FC236}">
                <a16:creationId xmlns:a16="http://schemas.microsoft.com/office/drawing/2014/main" id="{02967492-CDD5-4D60-BE51-66AF2032E6D4}"/>
              </a:ext>
            </a:extLst>
          </p:cNvPr>
          <p:cNvPicPr>
            <a:picLocks noChangeAspect="1"/>
          </p:cNvPicPr>
          <p:nvPr/>
        </p:nvPicPr>
        <p:blipFill>
          <a:blip r:embed="rId7"/>
          <a:stretch>
            <a:fillRect/>
          </a:stretch>
        </p:blipFill>
        <p:spPr>
          <a:xfrm>
            <a:off x="7384566" y="4781928"/>
            <a:ext cx="3095401" cy="995506"/>
          </a:xfrm>
          <a:prstGeom prst="rect">
            <a:avLst/>
          </a:prstGeom>
          <a:ln>
            <a:noFill/>
          </a:ln>
          <a:effectLst>
            <a:softEdge rad="112500"/>
          </a:effectLst>
        </p:spPr>
      </p:pic>
      <p:cxnSp>
        <p:nvCxnSpPr>
          <p:cNvPr id="20" name="Straight Arrow Connector 19">
            <a:extLst>
              <a:ext uri="{FF2B5EF4-FFF2-40B4-BE49-F238E27FC236}">
                <a16:creationId xmlns:a16="http://schemas.microsoft.com/office/drawing/2014/main" id="{04296635-E0F6-4295-B8E8-E4DA202D7AB2}"/>
              </a:ext>
            </a:extLst>
          </p:cNvPr>
          <p:cNvCxnSpPr>
            <a:cxnSpLocks/>
          </p:cNvCxnSpPr>
          <p:nvPr/>
        </p:nvCxnSpPr>
        <p:spPr>
          <a:xfrm flipV="1">
            <a:off x="5948060" y="2117558"/>
            <a:ext cx="1286929" cy="660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0FFCD3-4643-4F12-AA3C-F52705F4DAEE}"/>
              </a:ext>
            </a:extLst>
          </p:cNvPr>
          <p:cNvCxnSpPr/>
          <p:nvPr/>
        </p:nvCxnSpPr>
        <p:spPr>
          <a:xfrm flipV="1">
            <a:off x="6224337" y="3030054"/>
            <a:ext cx="866274" cy="570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A247F-09CD-4292-9C96-B45732C2F98C}"/>
              </a:ext>
            </a:extLst>
          </p:cNvPr>
          <p:cNvCxnSpPr/>
          <p:nvPr/>
        </p:nvCxnSpPr>
        <p:spPr>
          <a:xfrm>
            <a:off x="5948060" y="4299284"/>
            <a:ext cx="1436506" cy="20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3AE1D9-17F3-4C4A-9D3A-4702803A4E0D}"/>
              </a:ext>
            </a:extLst>
          </p:cNvPr>
          <p:cNvCxnSpPr/>
          <p:nvPr/>
        </p:nvCxnSpPr>
        <p:spPr>
          <a:xfrm flipV="1">
            <a:off x="6096000" y="4507832"/>
            <a:ext cx="1288566" cy="401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924EEC7-A654-4B58-84B6-E80F7D12A829}"/>
              </a:ext>
            </a:extLst>
          </p:cNvPr>
          <p:cNvCxnSpPr>
            <a:cxnSpLocks/>
          </p:cNvCxnSpPr>
          <p:nvPr/>
        </p:nvCxnSpPr>
        <p:spPr>
          <a:xfrm flipV="1">
            <a:off x="5948060" y="5256165"/>
            <a:ext cx="1772316" cy="278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7DE86BB9-31DF-4F66-B20B-9AA8231CA54A}"/>
              </a:ext>
            </a:extLst>
          </p:cNvPr>
          <p:cNvPicPr>
            <a:picLocks noChangeAspect="1"/>
          </p:cNvPicPr>
          <p:nvPr/>
        </p:nvPicPr>
        <p:blipFill>
          <a:blip r:embed="rId8"/>
          <a:stretch>
            <a:fillRect/>
          </a:stretch>
        </p:blipFill>
        <p:spPr>
          <a:xfrm>
            <a:off x="6740283" y="5505314"/>
            <a:ext cx="4477399" cy="1370632"/>
          </a:xfrm>
          <a:prstGeom prst="rect">
            <a:avLst/>
          </a:prstGeom>
          <a:ln>
            <a:noFill/>
          </a:ln>
          <a:effectLst>
            <a:softEdge rad="112500"/>
          </a:effectLst>
        </p:spPr>
      </p:pic>
      <p:cxnSp>
        <p:nvCxnSpPr>
          <p:cNvPr id="36" name="Straight Arrow Connector 35">
            <a:extLst>
              <a:ext uri="{FF2B5EF4-FFF2-40B4-BE49-F238E27FC236}">
                <a16:creationId xmlns:a16="http://schemas.microsoft.com/office/drawing/2014/main" id="{067AC333-EC89-46F3-BCBF-D4C4A4B622EB}"/>
              </a:ext>
            </a:extLst>
          </p:cNvPr>
          <p:cNvCxnSpPr/>
          <p:nvPr/>
        </p:nvCxnSpPr>
        <p:spPr>
          <a:xfrm>
            <a:off x="6096000" y="6217921"/>
            <a:ext cx="89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825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E0C2BF2F-87E7-416A-B265-2C7BAA482F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28"/>
          <a:stretch/>
        </p:blipFill>
        <p:spPr bwMode="auto">
          <a:xfrm>
            <a:off x="69272" y="57819"/>
            <a:ext cx="9911202" cy="672734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E067C8F-5267-7147-B398-AD99FAB4105A}"/>
              </a:ext>
            </a:extLst>
          </p:cNvPr>
          <p:cNvSpPr/>
          <p:nvPr/>
        </p:nvSpPr>
        <p:spPr>
          <a:xfrm>
            <a:off x="69272" y="65327"/>
            <a:ext cx="9911201" cy="6727345"/>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sz="5400" dirty="0"/>
              <a:t>INSIGHTS FROM GRAPHS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General Insights from the 7 Graphs</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2710583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773591-420F-4573-BF12-A4C490AAE77E}"/>
              </a:ext>
            </a:extLst>
          </p:cNvPr>
          <p:cNvSpPr>
            <a:spLocks noGrp="1"/>
          </p:cNvSpPr>
          <p:nvPr>
            <p:ph type="ctrTitle"/>
          </p:nvPr>
        </p:nvSpPr>
        <p:spPr>
          <a:xfrm>
            <a:off x="8222550" y="1149751"/>
            <a:ext cx="3564204" cy="2551072"/>
          </a:xfrm>
        </p:spPr>
        <p:txBody>
          <a:bodyPr vert="horz" lIns="91440" tIns="45720" rIns="91440" bIns="45720" rtlCol="0" anchor="b">
            <a:noAutofit/>
          </a:bodyPr>
          <a:lstStyle/>
          <a:p>
            <a:pPr algn="l">
              <a:lnSpc>
                <a:spcPct val="90000"/>
              </a:lnSpc>
            </a:pPr>
            <a:r>
              <a:rPr lang="en-US" sz="3600" dirty="0"/>
              <a:t>SCATTERPLOT OF Monthly Salary VS Employment Rate</a:t>
            </a:r>
            <a:endParaRPr lang="en-US" sz="36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E7E7E4A6-09D2-47E3-96E5-902069FBF62D}"/>
              </a:ext>
            </a:extLst>
          </p:cNvPr>
          <p:cNvSpPr>
            <a:spLocks noGrp="1"/>
          </p:cNvSpPr>
          <p:nvPr>
            <p:ph type="sldNum" sz="quarter" idx="11"/>
          </p:nvPr>
        </p:nvSpPr>
        <p:spPr>
          <a:xfrm>
            <a:off x="10578662" y="6356350"/>
            <a:ext cx="775137" cy="365125"/>
          </a:xfrm>
        </p:spPr>
        <p:txBody>
          <a:bodyPr vert="horz" lIns="91440" tIns="45720" rIns="91440" bIns="45720" rtlCol="0" anchor="ctr">
            <a:normAutofit/>
          </a:bodyPr>
          <a:lstStyle/>
          <a:p>
            <a:pPr algn="r">
              <a:spcAft>
                <a:spcPts val="600"/>
              </a:spcAft>
            </a:pPr>
            <a:fld id="{19B51A1E-902D-48AF-9020-955120F399B6}" type="slidenum">
              <a:rPr lang="en-US">
                <a:solidFill>
                  <a:srgbClr val="FFFFFF">
                    <a:alpha val="80000"/>
                  </a:srgbClr>
                </a:solidFill>
              </a:rPr>
              <a:pPr algn="r">
                <a:spcAft>
                  <a:spcPts val="600"/>
                </a:spcAft>
              </a:pPr>
              <a:t>18</a:t>
            </a:fld>
            <a:endParaRPr lang="en-US">
              <a:solidFill>
                <a:srgbClr val="FFFFFF">
                  <a:alpha val="80000"/>
                </a:srgbClr>
              </a:solidFill>
            </a:endParaRPr>
          </a:p>
        </p:txBody>
      </p:sp>
      <p:sp>
        <p:nvSpPr>
          <p:cNvPr id="10" name="Subtitle 3">
            <a:extLst>
              <a:ext uri="{FF2B5EF4-FFF2-40B4-BE49-F238E27FC236}">
                <a16:creationId xmlns:a16="http://schemas.microsoft.com/office/drawing/2014/main" id="{1F1B5A59-A85E-460D-A4A5-F7A301D6A854}"/>
              </a:ext>
            </a:extLst>
          </p:cNvPr>
          <p:cNvSpPr txBox="1">
            <a:spLocks/>
          </p:cNvSpPr>
          <p:nvPr/>
        </p:nvSpPr>
        <p:spPr>
          <a:xfrm>
            <a:off x="8240402" y="3717417"/>
            <a:ext cx="3308131" cy="1655762"/>
          </a:xfrm>
          <a:prstGeom prst="rect">
            <a:avLst/>
          </a:prstGeom>
          <a:noFill/>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0000"/>
              </a:lnSpc>
            </a:pPr>
            <a:r>
              <a:rPr lang="en-US" sz="2400" dirty="0">
                <a:solidFill>
                  <a:srgbClr val="FFFFFF"/>
                </a:solidFill>
                <a:latin typeface="Calibri" panose="020F0502020204030204" pitchFamily="34" charset="0"/>
                <a:cs typeface="Calibri" panose="020F0502020204030204" pitchFamily="34" charset="0"/>
              </a:rPr>
              <a:t>Will your salary change with the fluctuations in demand for your industry?</a:t>
            </a:r>
          </a:p>
        </p:txBody>
      </p:sp>
      <p:pic>
        <p:nvPicPr>
          <p:cNvPr id="6" name="Picture 5" descr="A close up of a map&#10;&#10;Description generated with high confidence">
            <a:extLst>
              <a:ext uri="{FF2B5EF4-FFF2-40B4-BE49-F238E27FC236}">
                <a16:creationId xmlns:a16="http://schemas.microsoft.com/office/drawing/2014/main" id="{CA1E5540-5ECC-4750-9635-48E8E7AAA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1" y="1149750"/>
            <a:ext cx="7394511" cy="4753614"/>
          </a:xfrm>
          <a:prstGeom prst="rect">
            <a:avLst/>
          </a:prstGeom>
        </p:spPr>
      </p:pic>
    </p:spTree>
    <p:extLst>
      <p:ext uri="{BB962C8B-B14F-4D97-AF65-F5344CB8AC3E}">
        <p14:creationId xmlns:p14="http://schemas.microsoft.com/office/powerpoint/2010/main" val="298317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354212B1-E992-445F-B371-D8A3A7ECEB65}"/>
              </a:ext>
            </a:extLst>
          </p:cNvPr>
          <p:cNvSpPr txBox="1">
            <a:spLocks/>
          </p:cNvSpPr>
          <p:nvPr/>
        </p:nvSpPr>
        <p:spPr>
          <a:xfrm>
            <a:off x="540191" y="4230763"/>
            <a:ext cx="3308131" cy="2009615"/>
          </a:xfrm>
          <a:prstGeom prst="rect">
            <a:avLst/>
          </a:prstGeom>
          <a:noFill/>
        </p:spPr>
        <p:txBody>
          <a:bodyPr vert="horz" lIns="91440" tIns="45720" rIns="91440" bIns="45720" rtlCol="0" anchor="ctr">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a:pPr>
            <a:r>
              <a:rPr lang="en-US" sz="2400" i="0" dirty="0">
                <a:latin typeface="Calibri" panose="020F0502020204030204" pitchFamily="34" charset="0"/>
                <a:cs typeface="Calibri" panose="020F0502020204030204" pitchFamily="34" charset="0"/>
              </a:rPr>
              <a:t>Chart plotted to discover </a:t>
            </a:r>
            <a:r>
              <a:rPr lang="en-US" sz="2400" b="1" i="0" dirty="0">
                <a:latin typeface="Calibri" panose="020F0502020204030204" pitchFamily="34" charset="0"/>
                <a:cs typeface="Calibri" panose="020F0502020204030204" pitchFamily="34" charset="0"/>
              </a:rPr>
              <a:t>job stability </a:t>
            </a:r>
            <a:r>
              <a:rPr lang="en-US" sz="2400" i="0" dirty="0">
                <a:latin typeface="Calibri" panose="020F0502020204030204" pitchFamily="34" charset="0"/>
                <a:cs typeface="Calibri" panose="020F0502020204030204" pitchFamily="34" charset="0"/>
              </a:rPr>
              <a:t>of the industries, to find out if salary is affected by changes in employment rate</a:t>
            </a:r>
          </a:p>
        </p:txBody>
      </p:sp>
      <p:pic>
        <p:nvPicPr>
          <p:cNvPr id="2" name="Picture 1">
            <a:extLst>
              <a:ext uri="{FF2B5EF4-FFF2-40B4-BE49-F238E27FC236}">
                <a16:creationId xmlns:a16="http://schemas.microsoft.com/office/drawing/2014/main" id="{F7F48D5B-8B01-497D-9F5C-DF4C1294FF91}"/>
              </a:ext>
            </a:extLst>
          </p:cNvPr>
          <p:cNvPicPr>
            <a:picLocks noChangeAspect="1"/>
          </p:cNvPicPr>
          <p:nvPr/>
        </p:nvPicPr>
        <p:blipFill rotWithShape="1">
          <a:blip r:embed="rId2"/>
          <a:srcRect t="8592" r="592"/>
          <a:stretch/>
        </p:blipFill>
        <p:spPr>
          <a:xfrm>
            <a:off x="72190" y="229797"/>
            <a:ext cx="12119810" cy="3545941"/>
          </a:xfrm>
          <a:prstGeom prst="rect">
            <a:avLst/>
          </a:prstGeom>
        </p:spPr>
      </p:pic>
      <p:sp>
        <p:nvSpPr>
          <p:cNvPr id="5" name="Subtitle 3">
            <a:extLst>
              <a:ext uri="{FF2B5EF4-FFF2-40B4-BE49-F238E27FC236}">
                <a16:creationId xmlns:a16="http://schemas.microsoft.com/office/drawing/2014/main" id="{15E80D7A-1568-4782-B35B-38B857730D00}"/>
              </a:ext>
            </a:extLst>
          </p:cNvPr>
          <p:cNvSpPr txBox="1">
            <a:spLocks/>
          </p:cNvSpPr>
          <p:nvPr/>
        </p:nvSpPr>
        <p:spPr>
          <a:xfrm>
            <a:off x="4356322" y="4230763"/>
            <a:ext cx="3308131" cy="2009615"/>
          </a:xfrm>
          <a:prstGeom prst="rect">
            <a:avLst/>
          </a:prstGeom>
          <a:noFill/>
        </p:spPr>
        <p:txBody>
          <a:bodyPr vert="horz" lIns="91440" tIns="45720" rIns="91440" bIns="45720" rtlCol="0" anchor="ctr">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2"/>
            </a:pPr>
            <a:r>
              <a:rPr lang="en-US" sz="2400" b="1" i="0" dirty="0">
                <a:latin typeface="Calibri" panose="020F0502020204030204" pitchFamily="34" charset="0"/>
                <a:cs typeface="Calibri" panose="020F0502020204030204" pitchFamily="34" charset="0"/>
              </a:rPr>
              <a:t>At first glance</a:t>
            </a:r>
            <a:r>
              <a:rPr lang="en-US" sz="2400" i="0" dirty="0">
                <a:latin typeface="Calibri" panose="020F0502020204030204" pitchFamily="34" charset="0"/>
                <a:cs typeface="Calibri" panose="020F0502020204030204" pitchFamily="34" charset="0"/>
              </a:rPr>
              <a:t>, the scatterplot appears to show a </a:t>
            </a:r>
            <a:r>
              <a:rPr lang="en-US" sz="2400" b="1" i="0" dirty="0">
                <a:latin typeface="Calibri" panose="020F0502020204030204" pitchFamily="34" charset="0"/>
                <a:cs typeface="Calibri" panose="020F0502020204030204" pitchFamily="34" charset="0"/>
              </a:rPr>
              <a:t>general positive correlation</a:t>
            </a:r>
            <a:r>
              <a:rPr lang="en-US" sz="2400" i="0" dirty="0">
                <a:latin typeface="Calibri" panose="020F0502020204030204" pitchFamily="34" charset="0"/>
                <a:cs typeface="Calibri" panose="020F0502020204030204" pitchFamily="34" charset="0"/>
              </a:rPr>
              <a:t> between salary and employment rate, with a few outliers.</a:t>
            </a:r>
          </a:p>
        </p:txBody>
      </p:sp>
      <p:sp>
        <p:nvSpPr>
          <p:cNvPr id="6" name="Subtitle 3">
            <a:extLst>
              <a:ext uri="{FF2B5EF4-FFF2-40B4-BE49-F238E27FC236}">
                <a16:creationId xmlns:a16="http://schemas.microsoft.com/office/drawing/2014/main" id="{A9AA4ACD-49D2-4F0F-8981-A141608B1A8E}"/>
              </a:ext>
            </a:extLst>
          </p:cNvPr>
          <p:cNvSpPr txBox="1">
            <a:spLocks/>
          </p:cNvSpPr>
          <p:nvPr/>
        </p:nvSpPr>
        <p:spPr>
          <a:xfrm>
            <a:off x="8172453" y="4230762"/>
            <a:ext cx="3479355" cy="2397441"/>
          </a:xfrm>
          <a:prstGeom prst="rect">
            <a:avLst/>
          </a:prstGeom>
          <a:noFill/>
        </p:spPr>
        <p:txBody>
          <a:bodyPr vert="horz" lIns="91440" tIns="45720" rIns="91440" bIns="45720" rtlCol="0" anchor="ctr">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3"/>
            </a:pPr>
            <a:r>
              <a:rPr lang="en-US" sz="2400" i="0" dirty="0">
                <a:latin typeface="Calibri" panose="020F0502020204030204" pitchFamily="34" charset="0"/>
                <a:cs typeface="Calibri" panose="020F0502020204030204" pitchFamily="34" charset="0"/>
              </a:rPr>
              <a:t>However, there seems to be </a:t>
            </a:r>
            <a:r>
              <a:rPr lang="en-US" sz="2400" b="1" i="0" dirty="0">
                <a:latin typeface="Calibri" panose="020F0502020204030204" pitchFamily="34" charset="0"/>
                <a:cs typeface="Calibri" panose="020F0502020204030204" pitchFamily="34" charset="0"/>
              </a:rPr>
              <a:t>more scatter points </a:t>
            </a:r>
            <a:r>
              <a:rPr lang="en-US" sz="2400" i="0" dirty="0">
                <a:latin typeface="Calibri" panose="020F0502020204030204" pitchFamily="34" charset="0"/>
                <a:cs typeface="Calibri" panose="020F0502020204030204" pitchFamily="34" charset="0"/>
              </a:rPr>
              <a:t>for Engineering, Humanities and Business, suggesting a </a:t>
            </a:r>
            <a:r>
              <a:rPr lang="en-US" sz="2400" b="1" i="0" dirty="0">
                <a:latin typeface="Calibri" panose="020F0502020204030204" pitchFamily="34" charset="0"/>
                <a:cs typeface="Calibri" panose="020F0502020204030204" pitchFamily="34" charset="0"/>
              </a:rPr>
              <a:t>larger data size </a:t>
            </a:r>
            <a:r>
              <a:rPr lang="en-US" sz="2400" i="0" dirty="0">
                <a:latin typeface="Calibri" panose="020F0502020204030204" pitchFamily="34" charset="0"/>
                <a:cs typeface="Calibri" panose="020F0502020204030204" pitchFamily="34" charset="0"/>
              </a:rPr>
              <a:t>for more accuracy in analysis. Hence, we will compare them with Computing and IT in more detail.</a:t>
            </a:r>
          </a:p>
        </p:txBody>
      </p:sp>
    </p:spTree>
    <p:extLst>
      <p:ext uri="{BB962C8B-B14F-4D97-AF65-F5344CB8AC3E}">
        <p14:creationId xmlns:p14="http://schemas.microsoft.com/office/powerpoint/2010/main" val="82879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2411CA0B-8E20-7C48-9074-8D57423981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7908" r="37908"/>
          <a:stretch>
            <a:fillRect/>
          </a:stretch>
        </p:blipFill>
        <p:spPr>
          <a:xfrm>
            <a:off x="9981710" y="0"/>
            <a:ext cx="2211524" cy="6858000"/>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795298" y="520117"/>
            <a:ext cx="6798250" cy="786036"/>
          </a:xfrm>
        </p:spPr>
        <p:txBody>
          <a:bodyPr/>
          <a:lstStyle/>
          <a:p>
            <a:r>
              <a:rPr lang="en-ZA" sz="4800" dirty="0"/>
              <a:t>BACKGROUND</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372374" y="1870744"/>
            <a:ext cx="5855516" cy="4228051"/>
          </a:xfrm>
        </p:spPr>
        <p:txBody>
          <a:bodyPr/>
          <a:lstStyle/>
          <a:p>
            <a:r>
              <a:rPr lang="en-ZA" sz="1200" i="0" dirty="0">
                <a:latin typeface="+mj-lt"/>
              </a:rPr>
              <a:t> </a:t>
            </a:r>
          </a:p>
        </p:txBody>
      </p:sp>
      <p:sp>
        <p:nvSpPr>
          <p:cNvPr id="6" name="TextBox 5">
            <a:extLst>
              <a:ext uri="{FF2B5EF4-FFF2-40B4-BE49-F238E27FC236}">
                <a16:creationId xmlns:a16="http://schemas.microsoft.com/office/drawing/2014/main" id="{FAB630FA-4332-4F22-964E-06A5D47C3EEB}"/>
              </a:ext>
            </a:extLst>
          </p:cNvPr>
          <p:cNvSpPr txBox="1"/>
          <p:nvPr/>
        </p:nvSpPr>
        <p:spPr>
          <a:xfrm>
            <a:off x="4941115" y="1350948"/>
            <a:ext cx="4652433" cy="217683"/>
          </a:xfrm>
          <a:prstGeom prst="rect">
            <a:avLst/>
          </a:prstGeom>
          <a:noFill/>
        </p:spPr>
        <p:txBody>
          <a:bodyPr wrap="square" lIns="0" tIns="36000" rIns="0" bIns="0" rtlCol="0">
            <a:spAutoFit/>
          </a:bodyPr>
          <a:lstStyle/>
          <a:p>
            <a:pPr algn="r">
              <a:lnSpc>
                <a:spcPts val="1400"/>
              </a:lnSpc>
            </a:pPr>
            <a:r>
              <a:rPr lang="en-ZA" sz="1600" b="1" spc="-100" dirty="0">
                <a:solidFill>
                  <a:schemeClr val="tx1">
                    <a:lumMod val="50000"/>
                    <a:lumOff val="50000"/>
                  </a:schemeClr>
                </a:solidFill>
                <a:latin typeface="Arial" panose="020B0604020202020204" pitchFamily="34" charset="0"/>
                <a:cs typeface="Arial" panose="020B0604020202020204" pitchFamily="34" charset="0"/>
              </a:rPr>
              <a:t>THE STORY BEHIND THE PROJECT</a:t>
            </a:r>
            <a:endParaRPr lang="en-ZA" sz="1600" b="1" spc="-100" baseline="0"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D2B33FA-B644-4417-8662-32F41DD7A2D6}"/>
              </a:ext>
            </a:extLst>
          </p:cNvPr>
          <p:cNvSpPr txBox="1"/>
          <p:nvPr/>
        </p:nvSpPr>
        <p:spPr>
          <a:xfrm>
            <a:off x="4169328" y="2472225"/>
            <a:ext cx="4479721" cy="3323987"/>
          </a:xfrm>
          <a:prstGeom prst="rect">
            <a:avLst/>
          </a:prstGeom>
          <a:noFill/>
        </p:spPr>
        <p:txBody>
          <a:bodyPr wrap="square" rtlCol="0">
            <a:spAutoFit/>
          </a:bodyPr>
          <a:lstStyle/>
          <a:p>
            <a:r>
              <a:rPr lang="en-ZA" sz="1600" dirty="0">
                <a:solidFill>
                  <a:schemeClr val="bg2"/>
                </a:solidFill>
              </a:rPr>
              <a:t>This data analysis project aims to help students in the IT diploma course (or other courses) figure out what industry they want to do their future studies in and work in, in the </a:t>
            </a:r>
            <a:r>
              <a:rPr lang="en-ZA" sz="1600" dirty="0">
                <a:solidFill>
                  <a:schemeClr val="bg2"/>
                </a:solidFill>
                <a:effectLst>
                  <a:outerShdw blurRad="38100" dist="38100" dir="2700000" algn="tl">
                    <a:srgbClr val="000000">
                      <a:alpha val="43137"/>
                    </a:srgbClr>
                  </a:outerShdw>
                </a:effectLst>
              </a:rPr>
              <a:t>near</a:t>
            </a:r>
            <a:r>
              <a:rPr lang="en-ZA" sz="1600" dirty="0">
                <a:solidFill>
                  <a:schemeClr val="bg2"/>
                </a:solidFill>
              </a:rPr>
              <a:t> future. </a:t>
            </a:r>
          </a:p>
          <a:p>
            <a:endParaRPr lang="en-ZA" sz="1600" dirty="0">
              <a:solidFill>
                <a:schemeClr val="bg2"/>
              </a:solidFill>
            </a:endParaRPr>
          </a:p>
          <a:p>
            <a:r>
              <a:rPr lang="en-ZA" sz="1600" dirty="0">
                <a:solidFill>
                  <a:schemeClr val="bg2"/>
                </a:solidFill>
              </a:rPr>
              <a:t>Some students may be considering trying out a whole new field, or may be hesitant to stay in Information Technology. </a:t>
            </a:r>
          </a:p>
          <a:p>
            <a:endParaRPr lang="en-ZA" sz="1600" dirty="0">
              <a:solidFill>
                <a:schemeClr val="bg2"/>
              </a:solidFill>
            </a:endParaRPr>
          </a:p>
          <a:p>
            <a:r>
              <a:rPr lang="en-ZA" sz="1600" dirty="0">
                <a:solidFill>
                  <a:schemeClr val="bg2"/>
                </a:solidFill>
              </a:rPr>
              <a:t>Through analysis of the available fields, students can make a more informed decision on what fields they want to go into next.</a:t>
            </a:r>
          </a:p>
          <a:p>
            <a:endParaRPr lang="en-SG" dirty="0"/>
          </a:p>
        </p:txBody>
      </p:sp>
    </p:spTree>
    <p:extLst>
      <p:ext uri="{BB962C8B-B14F-4D97-AF65-F5344CB8AC3E}">
        <p14:creationId xmlns:p14="http://schemas.microsoft.com/office/powerpoint/2010/main" val="1724846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EFC96D-BF85-4EA0-8FB1-7ADB953C6F6B}"/>
              </a:ext>
            </a:extLst>
          </p:cNvPr>
          <p:cNvPicPr>
            <a:picLocks noChangeAspect="1"/>
          </p:cNvPicPr>
          <p:nvPr/>
        </p:nvPicPr>
        <p:blipFill rotWithShape="1">
          <a:blip r:embed="rId2"/>
          <a:srcRect r="2500"/>
          <a:stretch/>
        </p:blipFill>
        <p:spPr>
          <a:xfrm>
            <a:off x="152400" y="132029"/>
            <a:ext cx="11887200" cy="3545941"/>
          </a:xfrm>
          <a:prstGeom prst="rect">
            <a:avLst/>
          </a:prstGeom>
        </p:spPr>
      </p:pic>
      <p:sp>
        <p:nvSpPr>
          <p:cNvPr id="10" name="Subtitle 3">
            <a:extLst>
              <a:ext uri="{FF2B5EF4-FFF2-40B4-BE49-F238E27FC236}">
                <a16:creationId xmlns:a16="http://schemas.microsoft.com/office/drawing/2014/main" id="{354212B1-E992-445F-B371-D8A3A7ECEB65}"/>
              </a:ext>
            </a:extLst>
          </p:cNvPr>
          <p:cNvSpPr txBox="1">
            <a:spLocks/>
          </p:cNvSpPr>
          <p:nvPr/>
        </p:nvSpPr>
        <p:spPr>
          <a:xfrm>
            <a:off x="540191" y="4230763"/>
            <a:ext cx="3694925" cy="2330458"/>
          </a:xfrm>
          <a:prstGeom prst="rect">
            <a:avLst/>
          </a:prstGeom>
          <a:noFill/>
        </p:spPr>
        <p:txBody>
          <a:bodyPr vert="horz" lIns="91440" tIns="45720" rIns="91440" bIns="45720" rtlCol="0" anchor="ctr">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4"/>
            </a:pPr>
            <a:r>
              <a:rPr lang="en-US" sz="2400" i="0" dirty="0">
                <a:latin typeface="Calibri" panose="020F0502020204030204" pitchFamily="34" charset="0"/>
                <a:cs typeface="Calibri" panose="020F0502020204030204" pitchFamily="34" charset="0"/>
              </a:rPr>
              <a:t>Upon closer analysis, there seems to be </a:t>
            </a:r>
            <a:r>
              <a:rPr lang="en-US" sz="2400" b="1" i="0" dirty="0">
                <a:latin typeface="Calibri" panose="020F0502020204030204" pitchFamily="34" charset="0"/>
                <a:cs typeface="Calibri" panose="020F0502020204030204" pitchFamily="34" charset="0"/>
              </a:rPr>
              <a:t>little to no correlation </a:t>
            </a:r>
            <a:r>
              <a:rPr lang="en-US" sz="2400" i="0" dirty="0">
                <a:latin typeface="Calibri" panose="020F0502020204030204" pitchFamily="34" charset="0"/>
                <a:cs typeface="Calibri" panose="020F0502020204030204" pitchFamily="34" charset="0"/>
              </a:rPr>
              <a:t>between salary and employment rate of the industries. Values are </a:t>
            </a:r>
            <a:r>
              <a:rPr lang="en-US" sz="2400" b="1" i="0" dirty="0">
                <a:latin typeface="Calibri" panose="020F0502020204030204" pitchFamily="34" charset="0"/>
                <a:cs typeface="Calibri" panose="020F0502020204030204" pitchFamily="34" charset="0"/>
              </a:rPr>
              <a:t>spread evenly </a:t>
            </a:r>
            <a:r>
              <a:rPr lang="en-US" sz="2400" i="0" dirty="0">
                <a:latin typeface="Calibri" panose="020F0502020204030204" pitchFamily="34" charset="0"/>
                <a:cs typeface="Calibri" panose="020F0502020204030204" pitchFamily="34" charset="0"/>
              </a:rPr>
              <a:t>through the scatterplot for each industry</a:t>
            </a:r>
          </a:p>
        </p:txBody>
      </p:sp>
      <p:pic>
        <p:nvPicPr>
          <p:cNvPr id="11" name="Picture 10">
            <a:extLst>
              <a:ext uri="{FF2B5EF4-FFF2-40B4-BE49-F238E27FC236}">
                <a16:creationId xmlns:a16="http://schemas.microsoft.com/office/drawing/2014/main" id="{2DA4537A-36E2-4EC5-AFFE-8CBE6C55AB15}"/>
              </a:ext>
            </a:extLst>
          </p:cNvPr>
          <p:cNvPicPr>
            <a:picLocks noChangeAspect="1"/>
          </p:cNvPicPr>
          <p:nvPr/>
        </p:nvPicPr>
        <p:blipFill rotWithShape="1">
          <a:blip r:embed="rId3"/>
          <a:srcRect r="592"/>
          <a:stretch/>
        </p:blipFill>
        <p:spPr>
          <a:xfrm>
            <a:off x="72190" y="63121"/>
            <a:ext cx="12119810" cy="3859161"/>
          </a:xfrm>
          <a:prstGeom prst="rect">
            <a:avLst/>
          </a:prstGeom>
        </p:spPr>
      </p:pic>
      <p:sp>
        <p:nvSpPr>
          <p:cNvPr id="13" name="Subtitle 3">
            <a:extLst>
              <a:ext uri="{FF2B5EF4-FFF2-40B4-BE49-F238E27FC236}">
                <a16:creationId xmlns:a16="http://schemas.microsoft.com/office/drawing/2014/main" id="{D83A08B0-FE01-4DB1-B81F-64B2813EF304}"/>
              </a:ext>
            </a:extLst>
          </p:cNvPr>
          <p:cNvSpPr txBox="1">
            <a:spLocks/>
          </p:cNvSpPr>
          <p:nvPr/>
        </p:nvSpPr>
        <p:spPr>
          <a:xfrm>
            <a:off x="4478528" y="4230763"/>
            <a:ext cx="3317935" cy="2330458"/>
          </a:xfrm>
          <a:prstGeom prst="rect">
            <a:avLst/>
          </a:prstGeom>
          <a:noFill/>
        </p:spPr>
        <p:txBody>
          <a:bodyPr vert="horz" lIns="91440" tIns="45720" rIns="91440" bIns="45720" rtlCol="0" anchor="ctr">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5"/>
            </a:pPr>
            <a:r>
              <a:rPr lang="en-US" sz="2400" i="0" dirty="0">
                <a:latin typeface="Calibri" panose="020F0502020204030204" pitchFamily="34" charset="0"/>
                <a:cs typeface="Calibri" panose="020F0502020204030204" pitchFamily="34" charset="0"/>
              </a:rPr>
              <a:t>However it is found that for </a:t>
            </a:r>
            <a:r>
              <a:rPr lang="en-US" sz="2400" b="1" i="0" dirty="0">
                <a:latin typeface="Calibri" panose="020F0502020204030204" pitchFamily="34" charset="0"/>
                <a:cs typeface="Calibri" panose="020F0502020204030204" pitchFamily="34" charset="0"/>
              </a:rPr>
              <a:t>Humanities and Social Sciences</a:t>
            </a:r>
            <a:r>
              <a:rPr lang="en-US" sz="2400" i="0" dirty="0">
                <a:latin typeface="Calibri" panose="020F0502020204030204" pitchFamily="34" charset="0"/>
                <a:cs typeface="Calibri" panose="020F0502020204030204" pitchFamily="34" charset="0"/>
              </a:rPr>
              <a:t>, values are more </a:t>
            </a:r>
            <a:r>
              <a:rPr lang="en-US" sz="2400" b="1" i="0" dirty="0">
                <a:latin typeface="Calibri" panose="020F0502020204030204" pitchFamily="34" charset="0"/>
                <a:cs typeface="Calibri" panose="020F0502020204030204" pitchFamily="34" charset="0"/>
              </a:rPr>
              <a:t>clustered at the lower end </a:t>
            </a:r>
            <a:r>
              <a:rPr lang="en-US" sz="2400" i="0" dirty="0">
                <a:latin typeface="Calibri" panose="020F0502020204030204" pitchFamily="34" charset="0"/>
                <a:cs typeface="Calibri" panose="020F0502020204030204" pitchFamily="34" charset="0"/>
              </a:rPr>
              <a:t>of salaries ($3K-$4K) and employment rate (70%-90%). Showing a lack of demand for such jobs.</a:t>
            </a:r>
          </a:p>
        </p:txBody>
      </p:sp>
      <p:sp>
        <p:nvSpPr>
          <p:cNvPr id="14" name="Subtitle 3">
            <a:extLst>
              <a:ext uri="{FF2B5EF4-FFF2-40B4-BE49-F238E27FC236}">
                <a16:creationId xmlns:a16="http://schemas.microsoft.com/office/drawing/2014/main" id="{547E6C5E-F15F-481F-AC5D-B54FC15CFBDB}"/>
              </a:ext>
            </a:extLst>
          </p:cNvPr>
          <p:cNvSpPr txBox="1">
            <a:spLocks/>
          </p:cNvSpPr>
          <p:nvPr/>
        </p:nvSpPr>
        <p:spPr>
          <a:xfrm>
            <a:off x="8039876" y="4230763"/>
            <a:ext cx="3611934" cy="2330458"/>
          </a:xfrm>
          <a:prstGeom prst="rect">
            <a:avLst/>
          </a:prstGeom>
          <a:noFill/>
        </p:spPr>
        <p:txBody>
          <a:bodyPr vert="horz" lIns="91440" tIns="45720" rIns="91440" bIns="45720" rtlCol="0" anchor="ctr">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6"/>
            </a:pPr>
            <a:r>
              <a:rPr lang="en-US" sz="2400" i="0" dirty="0">
                <a:latin typeface="Calibri" panose="020F0502020204030204" pitchFamily="34" charset="0"/>
                <a:cs typeface="Calibri" panose="020F0502020204030204" pitchFamily="34" charset="0"/>
              </a:rPr>
              <a:t>There are more data points for Engineering and Business, and a higher clustering of data points in the higher end of salary($4.2K-$4.4K) and employment rate (95%-100%), </a:t>
            </a:r>
            <a:r>
              <a:rPr lang="en-US" sz="2400" b="1" i="0" dirty="0">
                <a:latin typeface="Calibri" panose="020F0502020204030204" pitchFamily="34" charset="0"/>
                <a:cs typeface="Calibri" panose="020F0502020204030204" pitchFamily="34" charset="0"/>
              </a:rPr>
              <a:t>showing a larger demand </a:t>
            </a:r>
            <a:r>
              <a:rPr lang="en-US" sz="2400" i="0" dirty="0">
                <a:latin typeface="Calibri" panose="020F0502020204030204" pitchFamily="34" charset="0"/>
                <a:cs typeface="Calibri" panose="020F0502020204030204" pitchFamily="34" charset="0"/>
              </a:rPr>
              <a:t>of such industries. </a:t>
            </a:r>
          </a:p>
        </p:txBody>
      </p:sp>
    </p:spTree>
    <p:extLst>
      <p:ext uri="{BB962C8B-B14F-4D97-AF65-F5344CB8AC3E}">
        <p14:creationId xmlns:p14="http://schemas.microsoft.com/office/powerpoint/2010/main" val="3642575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354212B1-E992-445F-B371-D8A3A7ECEB65}"/>
              </a:ext>
            </a:extLst>
          </p:cNvPr>
          <p:cNvSpPr txBox="1">
            <a:spLocks/>
          </p:cNvSpPr>
          <p:nvPr/>
        </p:nvSpPr>
        <p:spPr>
          <a:xfrm>
            <a:off x="5122833" y="4310973"/>
            <a:ext cx="6010389" cy="2218163"/>
          </a:xfrm>
          <a:prstGeom prst="rect">
            <a:avLst/>
          </a:prstGeom>
          <a:noFill/>
        </p:spPr>
        <p:txBody>
          <a:bodyPr vert="horz" lIns="91440" tIns="45720" rIns="91440" bIns="45720" rtlCol="0" anchor="ctr">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8"/>
            </a:pPr>
            <a:r>
              <a:rPr lang="en-US" sz="2400" i="0" dirty="0">
                <a:latin typeface="Calibri" panose="020F0502020204030204" pitchFamily="34" charset="0"/>
                <a:cs typeface="Calibri" panose="020F0502020204030204" pitchFamily="34" charset="0"/>
              </a:rPr>
              <a:t>Computing and Information Technology seems to be </a:t>
            </a:r>
            <a:r>
              <a:rPr lang="en-US" sz="2400" b="1" i="0" dirty="0">
                <a:latin typeface="Calibri" panose="020F0502020204030204" pitchFamily="34" charset="0"/>
                <a:cs typeface="Calibri" panose="020F0502020204030204" pitchFamily="34" charset="0"/>
              </a:rPr>
              <a:t>less in demand than </a:t>
            </a:r>
            <a:r>
              <a:rPr lang="en-US" sz="2400" i="0" dirty="0">
                <a:latin typeface="Calibri" panose="020F0502020204030204" pitchFamily="34" charset="0"/>
                <a:cs typeface="Calibri" panose="020F0502020204030204" pitchFamily="34" charset="0"/>
              </a:rPr>
              <a:t>business and engineering, with </a:t>
            </a:r>
            <a:r>
              <a:rPr lang="en-US" sz="2400" b="1" i="0" dirty="0">
                <a:latin typeface="Calibri" panose="020F0502020204030204" pitchFamily="34" charset="0"/>
                <a:cs typeface="Calibri" panose="020F0502020204030204" pitchFamily="34" charset="0"/>
              </a:rPr>
              <a:t>fewer data points</a:t>
            </a:r>
            <a:r>
              <a:rPr lang="en-US" sz="2400" i="0" dirty="0">
                <a:latin typeface="Calibri" panose="020F0502020204030204" pitchFamily="34" charset="0"/>
                <a:cs typeface="Calibri" panose="020F0502020204030204" pitchFamily="34" charset="0"/>
              </a:rPr>
              <a:t>, however, employment rate and salary of this Industry is </a:t>
            </a:r>
            <a:r>
              <a:rPr lang="en-US" sz="2400" b="1" i="0" dirty="0">
                <a:latin typeface="Calibri" panose="020F0502020204030204" pitchFamily="34" charset="0"/>
                <a:cs typeface="Calibri" panose="020F0502020204030204" pitchFamily="34" charset="0"/>
              </a:rPr>
              <a:t>comparable </a:t>
            </a:r>
            <a:r>
              <a:rPr lang="en-US" sz="2400" i="0" dirty="0">
                <a:latin typeface="Calibri" panose="020F0502020204030204" pitchFamily="34" charset="0"/>
                <a:cs typeface="Calibri" panose="020F0502020204030204" pitchFamily="34" charset="0"/>
              </a:rPr>
              <a:t>to them, falling in </a:t>
            </a:r>
            <a:r>
              <a:rPr lang="en-US" sz="2400" b="1" i="0" dirty="0">
                <a:latin typeface="Calibri" panose="020F0502020204030204" pitchFamily="34" charset="0"/>
                <a:cs typeface="Calibri" panose="020F0502020204030204" pitchFamily="34" charset="0"/>
              </a:rPr>
              <a:t>the higher end of employment rates</a:t>
            </a:r>
            <a:r>
              <a:rPr lang="en-US" sz="2400" i="0" dirty="0">
                <a:latin typeface="Calibri" panose="020F0502020204030204" pitchFamily="34" charset="0"/>
                <a:cs typeface="Calibri" panose="020F0502020204030204" pitchFamily="34" charset="0"/>
              </a:rPr>
              <a:t> (90%-95%), and in the </a:t>
            </a:r>
            <a:r>
              <a:rPr lang="en-US" sz="2400" b="1" i="0" dirty="0">
                <a:latin typeface="Calibri" panose="020F0502020204030204" pitchFamily="34" charset="0"/>
                <a:cs typeface="Calibri" panose="020F0502020204030204" pitchFamily="34" charset="0"/>
              </a:rPr>
              <a:t>mid-range of salaries </a:t>
            </a:r>
            <a:r>
              <a:rPr lang="en-US" sz="2400" i="0" dirty="0">
                <a:latin typeface="Calibri" panose="020F0502020204030204" pitchFamily="34" charset="0"/>
                <a:cs typeface="Calibri" panose="020F0502020204030204" pitchFamily="34" charset="0"/>
              </a:rPr>
              <a:t>($3.2K-$4K)</a:t>
            </a:r>
          </a:p>
        </p:txBody>
      </p:sp>
      <p:pic>
        <p:nvPicPr>
          <p:cNvPr id="4" name="Picture 3">
            <a:extLst>
              <a:ext uri="{FF2B5EF4-FFF2-40B4-BE49-F238E27FC236}">
                <a16:creationId xmlns:a16="http://schemas.microsoft.com/office/drawing/2014/main" id="{44166B49-015C-41EA-AA1F-12A7598EE18C}"/>
              </a:ext>
            </a:extLst>
          </p:cNvPr>
          <p:cNvPicPr>
            <a:picLocks noChangeAspect="1"/>
          </p:cNvPicPr>
          <p:nvPr/>
        </p:nvPicPr>
        <p:blipFill rotWithShape="1">
          <a:blip r:embed="rId2"/>
          <a:srcRect r="592"/>
          <a:stretch/>
        </p:blipFill>
        <p:spPr>
          <a:xfrm>
            <a:off x="72190" y="63121"/>
            <a:ext cx="12119810" cy="3859161"/>
          </a:xfrm>
          <a:prstGeom prst="rect">
            <a:avLst/>
          </a:prstGeom>
        </p:spPr>
      </p:pic>
      <p:sp>
        <p:nvSpPr>
          <p:cNvPr id="6" name="Subtitle 3">
            <a:extLst>
              <a:ext uri="{FF2B5EF4-FFF2-40B4-BE49-F238E27FC236}">
                <a16:creationId xmlns:a16="http://schemas.microsoft.com/office/drawing/2014/main" id="{35455720-577C-4900-8C4E-C6F023A3200F}"/>
              </a:ext>
            </a:extLst>
          </p:cNvPr>
          <p:cNvSpPr txBox="1">
            <a:spLocks/>
          </p:cNvSpPr>
          <p:nvPr/>
        </p:nvSpPr>
        <p:spPr>
          <a:xfrm>
            <a:off x="930441" y="4310973"/>
            <a:ext cx="3465095" cy="2073785"/>
          </a:xfrm>
          <a:prstGeom prst="rect">
            <a:avLst/>
          </a:prstGeom>
          <a:noFill/>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7"/>
            </a:pPr>
            <a:r>
              <a:rPr lang="en-US" sz="2400" i="0" dirty="0">
                <a:latin typeface="Calibri" panose="020F0502020204030204" pitchFamily="34" charset="0"/>
                <a:cs typeface="Calibri" panose="020F0502020204030204" pitchFamily="34" charset="0"/>
              </a:rPr>
              <a:t>With </a:t>
            </a:r>
            <a:r>
              <a:rPr lang="en-US" sz="2400" b="1" i="0" dirty="0">
                <a:latin typeface="Calibri" panose="020F0502020204030204" pitchFamily="34" charset="0"/>
                <a:cs typeface="Calibri" panose="020F0502020204030204" pitchFamily="34" charset="0"/>
              </a:rPr>
              <a:t>business</a:t>
            </a:r>
            <a:r>
              <a:rPr lang="en-US" sz="2400" i="0" dirty="0">
                <a:latin typeface="Calibri" panose="020F0502020204030204" pitchFamily="34" charset="0"/>
                <a:cs typeface="Calibri" panose="020F0502020204030204" pitchFamily="34" charset="0"/>
              </a:rPr>
              <a:t> falling in a </a:t>
            </a:r>
            <a:r>
              <a:rPr lang="en-US" sz="2400" b="1" i="0" dirty="0">
                <a:latin typeface="Calibri" panose="020F0502020204030204" pitchFamily="34" charset="0"/>
                <a:cs typeface="Calibri" panose="020F0502020204030204" pitchFamily="34" charset="0"/>
              </a:rPr>
              <a:t>higher employment rate </a:t>
            </a:r>
            <a:r>
              <a:rPr lang="en-US" sz="2400" i="0" dirty="0">
                <a:latin typeface="Calibri" panose="020F0502020204030204" pitchFamily="34" charset="0"/>
                <a:cs typeface="Calibri" panose="020F0502020204030204" pitchFamily="34" charset="0"/>
              </a:rPr>
              <a:t>range (90%-100%), than </a:t>
            </a:r>
            <a:r>
              <a:rPr lang="en-US" sz="2400" b="1" i="0" dirty="0">
                <a:latin typeface="Calibri" panose="020F0502020204030204" pitchFamily="34" charset="0"/>
                <a:cs typeface="Calibri" panose="020F0502020204030204" pitchFamily="34" charset="0"/>
              </a:rPr>
              <a:t>Engineering</a:t>
            </a:r>
            <a:r>
              <a:rPr lang="en-US" sz="2400" i="0" dirty="0">
                <a:latin typeface="Calibri" panose="020F0502020204030204" pitchFamily="34" charset="0"/>
                <a:cs typeface="Calibri" panose="020F0502020204030204" pitchFamily="34" charset="0"/>
              </a:rPr>
              <a:t> (80%-100%)</a:t>
            </a:r>
          </a:p>
        </p:txBody>
      </p:sp>
    </p:spTree>
    <p:extLst>
      <p:ext uri="{BB962C8B-B14F-4D97-AF65-F5344CB8AC3E}">
        <p14:creationId xmlns:p14="http://schemas.microsoft.com/office/powerpoint/2010/main" val="1938904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773591-420F-4573-BF12-A4C490AAE77E}"/>
              </a:ext>
            </a:extLst>
          </p:cNvPr>
          <p:cNvSpPr>
            <a:spLocks noGrp="1"/>
          </p:cNvSpPr>
          <p:nvPr>
            <p:ph type="ctrTitle"/>
          </p:nvPr>
        </p:nvSpPr>
        <p:spPr>
          <a:xfrm>
            <a:off x="8206508" y="1391999"/>
            <a:ext cx="3308130" cy="2387600"/>
          </a:xfrm>
        </p:spPr>
        <p:txBody>
          <a:bodyPr vert="horz" lIns="91440" tIns="45720" rIns="91440" bIns="45720" rtlCol="0" anchor="b">
            <a:noAutofit/>
          </a:bodyPr>
          <a:lstStyle/>
          <a:p>
            <a:pPr algn="l">
              <a:lnSpc>
                <a:spcPct val="90000"/>
              </a:lnSpc>
            </a:pPr>
            <a:r>
              <a:rPr lang="en-US" sz="3600" dirty="0"/>
              <a:t>BOXPLOT of Monthly Salary for each industry</a:t>
            </a:r>
            <a:endParaRPr lang="en-US" sz="36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E7E7E4A6-09D2-47E3-96E5-902069FBF62D}"/>
              </a:ext>
            </a:extLst>
          </p:cNvPr>
          <p:cNvSpPr>
            <a:spLocks noGrp="1"/>
          </p:cNvSpPr>
          <p:nvPr>
            <p:ph type="sldNum" sz="quarter" idx="11"/>
          </p:nvPr>
        </p:nvSpPr>
        <p:spPr>
          <a:xfrm>
            <a:off x="10578662" y="6356350"/>
            <a:ext cx="775137" cy="365125"/>
          </a:xfrm>
        </p:spPr>
        <p:txBody>
          <a:bodyPr vert="horz" lIns="91440" tIns="45720" rIns="91440" bIns="45720" rtlCol="0" anchor="ctr">
            <a:normAutofit/>
          </a:bodyPr>
          <a:lstStyle/>
          <a:p>
            <a:pPr algn="r">
              <a:spcAft>
                <a:spcPts val="600"/>
              </a:spcAft>
            </a:pPr>
            <a:fld id="{19B51A1E-902D-48AF-9020-955120F399B6}" type="slidenum">
              <a:rPr lang="en-US">
                <a:solidFill>
                  <a:srgbClr val="FFFFFF">
                    <a:alpha val="80000"/>
                  </a:srgbClr>
                </a:solidFill>
              </a:rPr>
              <a:pPr algn="r">
                <a:spcAft>
                  <a:spcPts val="600"/>
                </a:spcAft>
              </a:pPr>
              <a:t>22</a:t>
            </a:fld>
            <a:endParaRPr lang="en-US">
              <a:solidFill>
                <a:srgbClr val="FFFFFF">
                  <a:alpha val="80000"/>
                </a:srgbClr>
              </a:solidFill>
            </a:endParaRPr>
          </a:p>
        </p:txBody>
      </p:sp>
      <p:sp>
        <p:nvSpPr>
          <p:cNvPr id="10" name="Subtitle 3">
            <a:extLst>
              <a:ext uri="{FF2B5EF4-FFF2-40B4-BE49-F238E27FC236}">
                <a16:creationId xmlns:a16="http://schemas.microsoft.com/office/drawing/2014/main" id="{1F1B5A59-A85E-460D-A4A5-F7A301D6A854}"/>
              </a:ext>
            </a:extLst>
          </p:cNvPr>
          <p:cNvSpPr txBox="1">
            <a:spLocks/>
          </p:cNvSpPr>
          <p:nvPr/>
        </p:nvSpPr>
        <p:spPr>
          <a:xfrm>
            <a:off x="8224360" y="3796193"/>
            <a:ext cx="3308131" cy="1655762"/>
          </a:xfrm>
          <a:prstGeom prst="rect">
            <a:avLst/>
          </a:prstGeom>
          <a:noFill/>
        </p:spPr>
        <p:txBody>
          <a:bodyPr vert="horz" lIns="91440" tIns="45720" rIns="91440" bIns="45720" rtlCol="0" anchor="ctr">
            <a:normAutofit fontScale="70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0000"/>
              </a:lnSpc>
            </a:pPr>
            <a:r>
              <a:rPr lang="en-US" sz="2400" dirty="0">
                <a:solidFill>
                  <a:srgbClr val="FFFFFF"/>
                </a:solidFill>
                <a:latin typeface="Calibri" panose="020F0502020204030204" pitchFamily="34" charset="0"/>
                <a:cs typeface="Calibri" panose="020F0502020204030204" pitchFamily="34" charset="0"/>
              </a:rPr>
              <a:t>Find out the range of monthly wages for jobs in each industry, from the lowest to the most common, and the upper quartile.</a:t>
            </a:r>
          </a:p>
          <a:p>
            <a:pPr>
              <a:lnSpc>
                <a:spcPct val="90000"/>
              </a:lnSpc>
            </a:pPr>
            <a:r>
              <a:rPr lang="en-US" sz="2400" dirty="0">
                <a:solidFill>
                  <a:srgbClr val="FFFFFF"/>
                </a:solidFill>
                <a:latin typeface="Calibri" panose="020F0502020204030204" pitchFamily="34" charset="0"/>
                <a:cs typeface="Calibri" panose="020F0502020204030204" pitchFamily="34" charset="0"/>
              </a:rPr>
              <a:t>Compare the industries, and consider how much you'll be aiming to earn.</a:t>
            </a:r>
          </a:p>
        </p:txBody>
      </p:sp>
      <p:pic>
        <p:nvPicPr>
          <p:cNvPr id="5" name="Picture 4" descr="A close up of a map&#10;&#10;Description generated with very high confidence">
            <a:extLst>
              <a:ext uri="{FF2B5EF4-FFF2-40B4-BE49-F238E27FC236}">
                <a16:creationId xmlns:a16="http://schemas.microsoft.com/office/drawing/2014/main" id="{CAF21073-1291-48FC-A155-FDDB30ACE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1999"/>
            <a:ext cx="7467712" cy="4800672"/>
          </a:xfrm>
          <a:prstGeom prst="rect">
            <a:avLst/>
          </a:prstGeom>
        </p:spPr>
      </p:pic>
    </p:spTree>
    <p:extLst>
      <p:ext uri="{BB962C8B-B14F-4D97-AF65-F5344CB8AC3E}">
        <p14:creationId xmlns:p14="http://schemas.microsoft.com/office/powerpoint/2010/main" val="3052634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49C69-6AD5-4A1F-85F1-682830F12D97}"/>
              </a:ext>
            </a:extLst>
          </p:cNvPr>
          <p:cNvPicPr>
            <a:picLocks noChangeAspect="1"/>
          </p:cNvPicPr>
          <p:nvPr/>
        </p:nvPicPr>
        <p:blipFill rotWithShape="1">
          <a:blip r:embed="rId2"/>
          <a:srcRect t="15763"/>
          <a:stretch/>
        </p:blipFill>
        <p:spPr>
          <a:xfrm>
            <a:off x="818001" y="108110"/>
            <a:ext cx="11217925" cy="3895139"/>
          </a:xfrm>
          <a:prstGeom prst="rect">
            <a:avLst/>
          </a:prstGeom>
        </p:spPr>
      </p:pic>
      <p:sp>
        <p:nvSpPr>
          <p:cNvPr id="10" name="Subtitle 3">
            <a:extLst>
              <a:ext uri="{FF2B5EF4-FFF2-40B4-BE49-F238E27FC236}">
                <a16:creationId xmlns:a16="http://schemas.microsoft.com/office/drawing/2014/main" id="{354212B1-E992-445F-B371-D8A3A7ECEB65}"/>
              </a:ext>
            </a:extLst>
          </p:cNvPr>
          <p:cNvSpPr txBox="1">
            <a:spLocks/>
          </p:cNvSpPr>
          <p:nvPr/>
        </p:nvSpPr>
        <p:spPr>
          <a:xfrm>
            <a:off x="540191" y="4044815"/>
            <a:ext cx="3308130" cy="2447986"/>
          </a:xfrm>
          <a:prstGeom prst="rect">
            <a:avLst/>
          </a:prstGeom>
          <a:noFill/>
        </p:spPr>
        <p:txBody>
          <a:bodyPr vert="horz" lIns="91440" tIns="45720" rIns="91440" bIns="45720" rtlCol="0" anchor="ctr">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a:pPr>
            <a:r>
              <a:rPr lang="en-US" sz="2400" i="0" dirty="0">
                <a:latin typeface="Calibri" panose="020F0502020204030204" pitchFamily="34" charset="0"/>
                <a:cs typeface="Calibri" panose="020F0502020204030204" pitchFamily="34" charset="0"/>
              </a:rPr>
              <a:t>Education and Other industries have the </a:t>
            </a:r>
            <a:r>
              <a:rPr lang="en-US" sz="2400" b="1" i="0" dirty="0">
                <a:latin typeface="Calibri" panose="020F0502020204030204" pitchFamily="34" charset="0"/>
                <a:cs typeface="Calibri" panose="020F0502020204030204" pitchFamily="34" charset="0"/>
              </a:rPr>
              <a:t>smallest spreads</a:t>
            </a:r>
            <a:r>
              <a:rPr lang="en-US" sz="2400" i="0" dirty="0">
                <a:latin typeface="Calibri" panose="020F0502020204030204" pitchFamily="34" charset="0"/>
                <a:cs typeface="Calibri" panose="020F0502020204030204" pitchFamily="34" charset="0"/>
              </a:rPr>
              <a:t> and little outliers, showing that the range in salaries for these jobs are smaller, and they are </a:t>
            </a:r>
            <a:r>
              <a:rPr lang="en-US" sz="2400" b="1" i="0" dirty="0">
                <a:latin typeface="Calibri" panose="020F0502020204030204" pitchFamily="34" charset="0"/>
                <a:cs typeface="Calibri" panose="020F0502020204030204" pitchFamily="34" charset="0"/>
              </a:rPr>
              <a:t>less in demand </a:t>
            </a:r>
            <a:r>
              <a:rPr lang="en-US" sz="2400" i="0" dirty="0">
                <a:latin typeface="Calibri" panose="020F0502020204030204" pitchFamily="34" charset="0"/>
                <a:cs typeface="Calibri" panose="020F0502020204030204" pitchFamily="34" charset="0"/>
              </a:rPr>
              <a:t>compared to other industries.</a:t>
            </a:r>
          </a:p>
        </p:txBody>
      </p:sp>
      <p:sp>
        <p:nvSpPr>
          <p:cNvPr id="5" name="Subtitle 3">
            <a:extLst>
              <a:ext uri="{FF2B5EF4-FFF2-40B4-BE49-F238E27FC236}">
                <a16:creationId xmlns:a16="http://schemas.microsoft.com/office/drawing/2014/main" id="{15E80D7A-1568-4782-B35B-38B857730D00}"/>
              </a:ext>
            </a:extLst>
          </p:cNvPr>
          <p:cNvSpPr txBox="1">
            <a:spLocks/>
          </p:cNvSpPr>
          <p:nvPr/>
        </p:nvSpPr>
        <p:spPr>
          <a:xfrm>
            <a:off x="4022111" y="4047019"/>
            <a:ext cx="3655710" cy="2631730"/>
          </a:xfrm>
          <a:prstGeom prst="rect">
            <a:avLst/>
          </a:prstGeom>
          <a:noFill/>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2"/>
            </a:pPr>
            <a:r>
              <a:rPr lang="en-US" sz="2400" i="0" dirty="0">
                <a:latin typeface="Calibri" panose="020F0502020204030204" pitchFamily="34" charset="0"/>
                <a:cs typeface="Calibri" panose="020F0502020204030204" pitchFamily="34" charset="0"/>
              </a:rPr>
              <a:t>Law, Business and Medicine have the </a:t>
            </a:r>
            <a:r>
              <a:rPr lang="en-US" sz="2400" b="1" i="0" dirty="0">
                <a:latin typeface="Calibri" panose="020F0502020204030204" pitchFamily="34" charset="0"/>
                <a:cs typeface="Calibri" panose="020F0502020204030204" pitchFamily="34" charset="0"/>
              </a:rPr>
              <a:t>highest medians </a:t>
            </a:r>
            <a:r>
              <a:rPr lang="en-US" sz="2400" i="0" dirty="0">
                <a:latin typeface="Calibri" panose="020F0502020204030204" pitchFamily="34" charset="0"/>
                <a:cs typeface="Calibri" panose="020F0502020204030204" pitchFamily="34" charset="0"/>
              </a:rPr>
              <a:t>and </a:t>
            </a:r>
            <a:r>
              <a:rPr lang="en-US" sz="2400" b="1" i="0" dirty="0">
                <a:latin typeface="Calibri" panose="020F0502020204030204" pitchFamily="34" charset="0"/>
                <a:cs typeface="Calibri" panose="020F0502020204030204" pitchFamily="34" charset="0"/>
              </a:rPr>
              <a:t>high spreads </a:t>
            </a:r>
            <a:r>
              <a:rPr lang="en-US" sz="2400" i="0" dirty="0">
                <a:latin typeface="Calibri" panose="020F0502020204030204" pitchFamily="34" charset="0"/>
                <a:cs typeface="Calibri" panose="020F0502020204030204" pitchFamily="34" charset="0"/>
              </a:rPr>
              <a:t>with large inner quartile ranges and whiskers (for the former two). This suggests that the amount of </a:t>
            </a:r>
            <a:r>
              <a:rPr lang="en-US" sz="2400" b="1" i="0" dirty="0">
                <a:latin typeface="Calibri" panose="020F0502020204030204" pitchFamily="34" charset="0"/>
                <a:cs typeface="Calibri" panose="020F0502020204030204" pitchFamily="34" charset="0"/>
              </a:rPr>
              <a:t>job opportunities for these Industries are higher</a:t>
            </a:r>
            <a:r>
              <a:rPr lang="en-US" sz="2400" i="0" dirty="0">
                <a:latin typeface="Calibri" panose="020F0502020204030204" pitchFamily="34" charset="0"/>
                <a:cs typeface="Calibri" panose="020F0502020204030204" pitchFamily="34" charset="0"/>
              </a:rPr>
              <a:t>, and the </a:t>
            </a:r>
            <a:r>
              <a:rPr lang="en-US" sz="2400" b="1" i="0" dirty="0">
                <a:latin typeface="Calibri" panose="020F0502020204030204" pitchFamily="34" charset="0"/>
                <a:cs typeface="Calibri" panose="020F0502020204030204" pitchFamily="34" charset="0"/>
              </a:rPr>
              <a:t>demand for professionals</a:t>
            </a:r>
            <a:r>
              <a:rPr lang="en-US" sz="2400" i="0" dirty="0">
                <a:latin typeface="Calibri" panose="020F0502020204030204" pitchFamily="34" charset="0"/>
                <a:cs typeface="Calibri" panose="020F0502020204030204" pitchFamily="34" charset="0"/>
              </a:rPr>
              <a:t> in these fields are high.</a:t>
            </a:r>
          </a:p>
        </p:txBody>
      </p:sp>
      <p:sp>
        <p:nvSpPr>
          <p:cNvPr id="6" name="Subtitle 3">
            <a:extLst>
              <a:ext uri="{FF2B5EF4-FFF2-40B4-BE49-F238E27FC236}">
                <a16:creationId xmlns:a16="http://schemas.microsoft.com/office/drawing/2014/main" id="{A9AA4ACD-49D2-4F0F-8981-A141608B1A8E}"/>
              </a:ext>
            </a:extLst>
          </p:cNvPr>
          <p:cNvSpPr txBox="1">
            <a:spLocks/>
          </p:cNvSpPr>
          <p:nvPr/>
        </p:nvSpPr>
        <p:spPr>
          <a:xfrm>
            <a:off x="7851611" y="4044815"/>
            <a:ext cx="3800197" cy="2397440"/>
          </a:xfrm>
          <a:prstGeom prst="rect">
            <a:avLst/>
          </a:prstGeom>
          <a:noFill/>
        </p:spPr>
        <p:txBody>
          <a:bodyPr vert="horz" lIns="91440" tIns="45720" rIns="91440" bIns="45720" rtlCol="0" anchor="ctr">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3"/>
            </a:pPr>
            <a:r>
              <a:rPr lang="en-US" sz="2400" i="0" dirty="0">
                <a:latin typeface="Calibri" panose="020F0502020204030204" pitchFamily="34" charset="0"/>
                <a:cs typeface="Calibri" panose="020F0502020204030204" pitchFamily="34" charset="0"/>
              </a:rPr>
              <a:t>Surprisingly, </a:t>
            </a:r>
            <a:r>
              <a:rPr lang="en-US" sz="2400" b="1" i="0" dirty="0">
                <a:latin typeface="Calibri" panose="020F0502020204030204" pitchFamily="34" charset="0"/>
                <a:cs typeface="Calibri" panose="020F0502020204030204" pitchFamily="34" charset="0"/>
              </a:rPr>
              <a:t>Computing &amp; Information Technology </a:t>
            </a:r>
            <a:r>
              <a:rPr lang="en-US" sz="2400" i="0" dirty="0">
                <a:latin typeface="Calibri" panose="020F0502020204030204" pitchFamily="34" charset="0"/>
                <a:cs typeface="Calibri" panose="020F0502020204030204" pitchFamily="34" charset="0"/>
              </a:rPr>
              <a:t>has </a:t>
            </a:r>
            <a:r>
              <a:rPr lang="en-US" sz="2400" b="1" i="0" dirty="0">
                <a:latin typeface="Calibri" panose="020F0502020204030204" pitchFamily="34" charset="0"/>
                <a:cs typeface="Calibri" panose="020F0502020204030204" pitchFamily="34" charset="0"/>
              </a:rPr>
              <a:t>similar medians</a:t>
            </a:r>
            <a:r>
              <a:rPr lang="en-US" sz="2400" i="0" dirty="0">
                <a:latin typeface="Calibri" panose="020F0502020204030204" pitchFamily="34" charset="0"/>
                <a:cs typeface="Calibri" panose="020F0502020204030204" pitchFamily="34" charset="0"/>
              </a:rPr>
              <a:t> and spreads as </a:t>
            </a:r>
            <a:r>
              <a:rPr lang="en-US" sz="2400" b="1" i="0" dirty="0">
                <a:latin typeface="Calibri" panose="020F0502020204030204" pitchFamily="34" charset="0"/>
                <a:cs typeface="Calibri" panose="020F0502020204030204" pitchFamily="34" charset="0"/>
              </a:rPr>
              <a:t>Medicine and Business. </a:t>
            </a:r>
            <a:r>
              <a:rPr lang="en-US" sz="2400" i="0" dirty="0">
                <a:latin typeface="Calibri" panose="020F0502020204030204" pitchFamily="34" charset="0"/>
                <a:cs typeface="Calibri" panose="020F0502020204030204" pitchFamily="34" charset="0"/>
              </a:rPr>
              <a:t>Students might find it more </a:t>
            </a:r>
            <a:r>
              <a:rPr lang="en-US" sz="2400" b="1" i="0" dirty="0">
                <a:latin typeface="Calibri" panose="020F0502020204030204" pitchFamily="34" charset="0"/>
                <a:cs typeface="Calibri" panose="020F0502020204030204" pitchFamily="34" charset="0"/>
              </a:rPr>
              <a:t>cost-worthy</a:t>
            </a:r>
            <a:r>
              <a:rPr lang="en-US" sz="2400" i="0" dirty="0">
                <a:latin typeface="Calibri" panose="020F0502020204030204" pitchFamily="34" charset="0"/>
                <a:cs typeface="Calibri" panose="020F0502020204030204" pitchFamily="34" charset="0"/>
              </a:rPr>
              <a:t> to join IT instead of medicine, given the expensive tuition fees of the latter; and it might be </a:t>
            </a:r>
            <a:r>
              <a:rPr lang="en-US" sz="2400" b="1" i="0" dirty="0">
                <a:latin typeface="Calibri" panose="020F0502020204030204" pitchFamily="34" charset="0"/>
                <a:cs typeface="Calibri" panose="020F0502020204030204" pitchFamily="34" charset="0"/>
              </a:rPr>
              <a:t>less competitive </a:t>
            </a:r>
            <a:r>
              <a:rPr lang="en-US" sz="2400" i="0" dirty="0">
                <a:latin typeface="Calibri" panose="020F0502020204030204" pitchFamily="34" charset="0"/>
                <a:cs typeface="Calibri" panose="020F0502020204030204" pitchFamily="34" charset="0"/>
              </a:rPr>
              <a:t>than business courses as well.</a:t>
            </a:r>
          </a:p>
        </p:txBody>
      </p:sp>
    </p:spTree>
    <p:extLst>
      <p:ext uri="{BB962C8B-B14F-4D97-AF65-F5344CB8AC3E}">
        <p14:creationId xmlns:p14="http://schemas.microsoft.com/office/powerpoint/2010/main" val="2541123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773591-420F-4573-BF12-A4C490AAE77E}"/>
              </a:ext>
            </a:extLst>
          </p:cNvPr>
          <p:cNvSpPr>
            <a:spLocks noGrp="1"/>
          </p:cNvSpPr>
          <p:nvPr>
            <p:ph type="ctrTitle"/>
          </p:nvPr>
        </p:nvSpPr>
        <p:spPr>
          <a:xfrm>
            <a:off x="8256445" y="1543682"/>
            <a:ext cx="3308130" cy="2031982"/>
          </a:xfrm>
        </p:spPr>
        <p:txBody>
          <a:bodyPr vert="horz" lIns="91440" tIns="45720" rIns="91440" bIns="45720" rtlCol="0" anchor="b">
            <a:normAutofit fontScale="90000"/>
          </a:bodyPr>
          <a:lstStyle/>
          <a:p>
            <a:pPr algn="l">
              <a:lnSpc>
                <a:spcPct val="90000"/>
              </a:lnSpc>
            </a:pPr>
            <a:r>
              <a:rPr lang="en-US" sz="3600" dirty="0"/>
              <a:t>LINE CHART OF ANNUAL SALARY PER YEAR FOR EACH INDUSTRY</a:t>
            </a:r>
            <a:endParaRPr lang="en-US" sz="36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E7E7E4A6-09D2-47E3-96E5-902069FBF62D}"/>
              </a:ext>
            </a:extLst>
          </p:cNvPr>
          <p:cNvSpPr>
            <a:spLocks noGrp="1"/>
          </p:cNvSpPr>
          <p:nvPr>
            <p:ph type="sldNum" sz="quarter" idx="11"/>
          </p:nvPr>
        </p:nvSpPr>
        <p:spPr>
          <a:xfrm>
            <a:off x="10578662" y="6356350"/>
            <a:ext cx="775137" cy="365125"/>
          </a:xfrm>
        </p:spPr>
        <p:txBody>
          <a:bodyPr vert="horz" lIns="91440" tIns="45720" rIns="91440" bIns="45720" rtlCol="0" anchor="ctr">
            <a:normAutofit/>
          </a:bodyPr>
          <a:lstStyle/>
          <a:p>
            <a:pPr algn="r">
              <a:spcAft>
                <a:spcPts val="600"/>
              </a:spcAft>
            </a:pPr>
            <a:fld id="{19B51A1E-902D-48AF-9020-955120F399B6}" type="slidenum">
              <a:rPr lang="en-US">
                <a:solidFill>
                  <a:srgbClr val="FFFFFF">
                    <a:alpha val="80000"/>
                  </a:srgbClr>
                </a:solidFill>
              </a:rPr>
              <a:pPr algn="r">
                <a:spcAft>
                  <a:spcPts val="600"/>
                </a:spcAft>
              </a:pPr>
              <a:t>24</a:t>
            </a:fld>
            <a:endParaRPr lang="en-US">
              <a:solidFill>
                <a:srgbClr val="FFFFFF">
                  <a:alpha val="80000"/>
                </a:srgbClr>
              </a:solidFill>
            </a:endParaRPr>
          </a:p>
        </p:txBody>
      </p:sp>
      <p:sp>
        <p:nvSpPr>
          <p:cNvPr id="10" name="Subtitle 3">
            <a:extLst>
              <a:ext uri="{FF2B5EF4-FFF2-40B4-BE49-F238E27FC236}">
                <a16:creationId xmlns:a16="http://schemas.microsoft.com/office/drawing/2014/main" id="{1F1B5A59-A85E-460D-A4A5-F7A301D6A854}"/>
              </a:ext>
            </a:extLst>
          </p:cNvPr>
          <p:cNvSpPr txBox="1">
            <a:spLocks/>
          </p:cNvSpPr>
          <p:nvPr/>
        </p:nvSpPr>
        <p:spPr>
          <a:xfrm>
            <a:off x="8256445" y="3721987"/>
            <a:ext cx="3308131" cy="1655762"/>
          </a:xfrm>
          <a:prstGeom prst="rect">
            <a:avLst/>
          </a:prstGeom>
          <a:noFill/>
        </p:spPr>
        <p:txBody>
          <a:bodyPr vert="horz" lIns="91440" tIns="45720" rIns="91440" bIns="45720" rtlCol="0" anchor="ctr">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0000"/>
              </a:lnSpc>
            </a:pPr>
            <a:r>
              <a:rPr lang="en-US" sz="2400" dirty="0">
                <a:solidFill>
                  <a:srgbClr val="FFFFFF"/>
                </a:solidFill>
                <a:latin typeface="Calibri" panose="020F0502020204030204" pitchFamily="34" charset="0"/>
                <a:cs typeface="Calibri" panose="020F0502020204030204" pitchFamily="34" charset="0"/>
              </a:rPr>
              <a:t>View how annual compensations for jobs vary by industry;</a:t>
            </a:r>
          </a:p>
          <a:p>
            <a:pPr>
              <a:lnSpc>
                <a:spcPct val="90000"/>
              </a:lnSpc>
            </a:pPr>
            <a:r>
              <a:rPr lang="en-US" sz="2400" dirty="0">
                <a:solidFill>
                  <a:srgbClr val="FFFFFF"/>
                </a:solidFill>
                <a:latin typeface="Calibri" panose="020F0502020204030204" pitchFamily="34" charset="0"/>
                <a:cs typeface="Calibri" panose="020F0502020204030204" pitchFamily="34" charset="0"/>
              </a:rPr>
              <a:t>and how each industry's employee compensation has grown, and is expected to grow with time.</a:t>
            </a:r>
          </a:p>
        </p:txBody>
      </p:sp>
      <p:pic>
        <p:nvPicPr>
          <p:cNvPr id="6" name="Picture 5" descr="A close up of a map&#10;&#10;Description generated with high confidence">
            <a:extLst>
              <a:ext uri="{FF2B5EF4-FFF2-40B4-BE49-F238E27FC236}">
                <a16:creationId xmlns:a16="http://schemas.microsoft.com/office/drawing/2014/main" id="{53201C57-9C64-43EE-9306-E084F60AD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664"/>
            <a:ext cx="7467712" cy="4800672"/>
          </a:xfrm>
          <a:prstGeom prst="rect">
            <a:avLst/>
          </a:prstGeom>
        </p:spPr>
      </p:pic>
    </p:spTree>
    <p:extLst>
      <p:ext uri="{BB962C8B-B14F-4D97-AF65-F5344CB8AC3E}">
        <p14:creationId xmlns:p14="http://schemas.microsoft.com/office/powerpoint/2010/main" val="1342514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354212B1-E992-445F-B371-D8A3A7ECEB65}"/>
              </a:ext>
            </a:extLst>
          </p:cNvPr>
          <p:cNvSpPr txBox="1">
            <a:spLocks/>
          </p:cNvSpPr>
          <p:nvPr/>
        </p:nvSpPr>
        <p:spPr>
          <a:xfrm>
            <a:off x="540191" y="4230763"/>
            <a:ext cx="3308131" cy="2009615"/>
          </a:xfrm>
          <a:prstGeom prst="rect">
            <a:avLst/>
          </a:prstGeom>
          <a:noFill/>
        </p:spPr>
        <p:txBody>
          <a:bodyPr vert="horz" lIns="91440" tIns="45720" rIns="91440" bIns="45720" rtlCol="0" anchor="ctr">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a:pPr>
            <a:r>
              <a:rPr lang="en-US" sz="2400" i="0" dirty="0">
                <a:latin typeface="Calibri" panose="020F0502020204030204" pitchFamily="34" charset="0"/>
                <a:cs typeface="Calibri" panose="020F0502020204030204" pitchFamily="34" charset="0"/>
              </a:rPr>
              <a:t>Chart plotted to discover </a:t>
            </a:r>
            <a:r>
              <a:rPr lang="en-US" sz="2400" b="1" i="0" dirty="0">
                <a:latin typeface="Calibri" panose="020F0502020204030204" pitchFamily="34" charset="0"/>
                <a:cs typeface="Calibri" panose="020F0502020204030204" pitchFamily="34" charset="0"/>
              </a:rPr>
              <a:t>job stability </a:t>
            </a:r>
            <a:r>
              <a:rPr lang="en-US" sz="2400" i="0" dirty="0">
                <a:latin typeface="Calibri" panose="020F0502020204030204" pitchFamily="34" charset="0"/>
                <a:cs typeface="Calibri" panose="020F0502020204030204" pitchFamily="34" charset="0"/>
              </a:rPr>
              <a:t>of the industries, to find out if salary is affected by changes in employment rate</a:t>
            </a:r>
          </a:p>
        </p:txBody>
      </p:sp>
      <p:pic>
        <p:nvPicPr>
          <p:cNvPr id="2" name="Picture 1">
            <a:extLst>
              <a:ext uri="{FF2B5EF4-FFF2-40B4-BE49-F238E27FC236}">
                <a16:creationId xmlns:a16="http://schemas.microsoft.com/office/drawing/2014/main" id="{F7F48D5B-8B01-497D-9F5C-DF4C1294FF91}"/>
              </a:ext>
            </a:extLst>
          </p:cNvPr>
          <p:cNvPicPr>
            <a:picLocks noChangeAspect="1"/>
          </p:cNvPicPr>
          <p:nvPr/>
        </p:nvPicPr>
        <p:blipFill rotWithShape="1">
          <a:blip r:embed="rId3"/>
          <a:srcRect t="8592" r="592"/>
          <a:stretch/>
        </p:blipFill>
        <p:spPr>
          <a:xfrm>
            <a:off x="72190" y="229797"/>
            <a:ext cx="12119810" cy="3545941"/>
          </a:xfrm>
          <a:prstGeom prst="rect">
            <a:avLst/>
          </a:prstGeom>
        </p:spPr>
      </p:pic>
      <p:sp>
        <p:nvSpPr>
          <p:cNvPr id="5" name="Subtitle 3">
            <a:extLst>
              <a:ext uri="{FF2B5EF4-FFF2-40B4-BE49-F238E27FC236}">
                <a16:creationId xmlns:a16="http://schemas.microsoft.com/office/drawing/2014/main" id="{15E80D7A-1568-4782-B35B-38B857730D00}"/>
              </a:ext>
            </a:extLst>
          </p:cNvPr>
          <p:cNvSpPr txBox="1">
            <a:spLocks/>
          </p:cNvSpPr>
          <p:nvPr/>
        </p:nvSpPr>
        <p:spPr>
          <a:xfrm>
            <a:off x="4154905" y="4230762"/>
            <a:ext cx="3850105" cy="2564293"/>
          </a:xfrm>
          <a:prstGeom prst="rect">
            <a:avLst/>
          </a:prstGeom>
          <a:noFill/>
        </p:spPr>
        <p:txBody>
          <a:bodyPr vert="horz" lIns="91440" tIns="45720" rIns="91440" bIns="45720" rtlCol="0" anchor="ctr">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2"/>
            </a:pPr>
            <a:r>
              <a:rPr lang="en-US" i="0" dirty="0">
                <a:latin typeface="Calibri" panose="020F0502020204030204" pitchFamily="34" charset="0"/>
                <a:cs typeface="Calibri" panose="020F0502020204030204" pitchFamily="34" charset="0"/>
              </a:rPr>
              <a:t>The chart shows that there has been a </a:t>
            </a:r>
            <a:r>
              <a:rPr lang="en-US" b="1" i="0" dirty="0">
                <a:latin typeface="Calibri" panose="020F0502020204030204" pitchFamily="34" charset="0"/>
                <a:cs typeface="Calibri" panose="020F0502020204030204" pitchFamily="34" charset="0"/>
              </a:rPr>
              <a:t>general increasing trend</a:t>
            </a:r>
            <a:r>
              <a:rPr lang="en-US" i="0" dirty="0">
                <a:latin typeface="Calibri" panose="020F0502020204030204" pitchFamily="34" charset="0"/>
                <a:cs typeface="Calibri" panose="020F0502020204030204" pitchFamily="34" charset="0"/>
              </a:rPr>
              <a:t> </a:t>
            </a:r>
            <a:r>
              <a:rPr lang="en-US" b="1" i="0" dirty="0">
                <a:latin typeface="Calibri" panose="020F0502020204030204" pitchFamily="34" charset="0"/>
                <a:cs typeface="Calibri" panose="020F0502020204030204" pitchFamily="34" charset="0"/>
              </a:rPr>
              <a:t>of annual salaries for all industries </a:t>
            </a:r>
            <a:r>
              <a:rPr lang="en-US" i="0" dirty="0">
                <a:latin typeface="Calibri" panose="020F0502020204030204" pitchFamily="34" charset="0"/>
                <a:cs typeface="Calibri" panose="020F0502020204030204" pitchFamily="34" charset="0"/>
              </a:rPr>
              <a:t>from 1980 to 2016. </a:t>
            </a:r>
          </a:p>
          <a:p>
            <a:pPr marL="457200" indent="-457200">
              <a:lnSpc>
                <a:spcPct val="90000"/>
              </a:lnSpc>
              <a:buFont typeface="+mj-lt"/>
              <a:buAutoNum type="arabicPeriod" startAt="2"/>
            </a:pPr>
            <a:r>
              <a:rPr lang="en-US" i="0" dirty="0">
                <a:latin typeface="Calibri" panose="020F0502020204030204" pitchFamily="34" charset="0"/>
                <a:cs typeface="Calibri" panose="020F0502020204030204" pitchFamily="34" charset="0"/>
              </a:rPr>
              <a:t>This wage raise is likely due to inflation over the years, and it likely </a:t>
            </a:r>
            <a:r>
              <a:rPr lang="en-US" b="1" i="0" dirty="0">
                <a:latin typeface="Calibri" panose="020F0502020204030204" pitchFamily="34" charset="0"/>
                <a:cs typeface="Calibri" panose="020F0502020204030204" pitchFamily="34" charset="0"/>
              </a:rPr>
              <a:t>predicts a continual wage increase </a:t>
            </a:r>
            <a:r>
              <a:rPr lang="en-US" i="0" dirty="0">
                <a:latin typeface="Calibri" panose="020F0502020204030204" pitchFamily="34" charset="0"/>
                <a:cs typeface="Calibri" panose="020F0502020204030204" pitchFamily="34" charset="0"/>
              </a:rPr>
              <a:t>from 2016 to the current and future years, as inflation increases.</a:t>
            </a:r>
          </a:p>
        </p:txBody>
      </p:sp>
      <p:sp>
        <p:nvSpPr>
          <p:cNvPr id="6" name="Subtitle 3">
            <a:extLst>
              <a:ext uri="{FF2B5EF4-FFF2-40B4-BE49-F238E27FC236}">
                <a16:creationId xmlns:a16="http://schemas.microsoft.com/office/drawing/2014/main" id="{A9AA4ACD-49D2-4F0F-8981-A141608B1A8E}"/>
              </a:ext>
            </a:extLst>
          </p:cNvPr>
          <p:cNvSpPr txBox="1">
            <a:spLocks/>
          </p:cNvSpPr>
          <p:nvPr/>
        </p:nvSpPr>
        <p:spPr>
          <a:xfrm>
            <a:off x="8172453" y="4230762"/>
            <a:ext cx="3479355" cy="2397441"/>
          </a:xfrm>
          <a:prstGeom prst="rect">
            <a:avLst/>
          </a:prstGeom>
          <a:noFill/>
        </p:spPr>
        <p:txBody>
          <a:bodyPr vert="horz" lIns="91440" tIns="45720" rIns="91440" bIns="45720" rtlCol="0" anchor="ctr">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4"/>
            </a:pPr>
            <a:r>
              <a:rPr lang="en-US" sz="2400" i="0" dirty="0">
                <a:latin typeface="Calibri" panose="020F0502020204030204" pitchFamily="34" charset="0"/>
                <a:cs typeface="Calibri" panose="020F0502020204030204" pitchFamily="34" charset="0"/>
              </a:rPr>
              <a:t>Finance and insurance showed a </a:t>
            </a:r>
            <a:r>
              <a:rPr lang="en-US" sz="2400" b="1" i="0" dirty="0">
                <a:latin typeface="Calibri" panose="020F0502020204030204" pitchFamily="34" charset="0"/>
                <a:cs typeface="Calibri" panose="020F0502020204030204" pitchFamily="34" charset="0"/>
              </a:rPr>
              <a:t>spike</a:t>
            </a:r>
            <a:r>
              <a:rPr lang="en-US" sz="2400" i="0" dirty="0">
                <a:latin typeface="Calibri" panose="020F0502020204030204" pitchFamily="34" charset="0"/>
                <a:cs typeface="Calibri" panose="020F0502020204030204" pitchFamily="34" charset="0"/>
              </a:rPr>
              <a:t> in salary in 2008, which correlates with </a:t>
            </a:r>
            <a:r>
              <a:rPr lang="en-US" sz="2400" b="1" i="0" dirty="0">
                <a:latin typeface="Calibri" panose="020F0502020204030204" pitchFamily="34" charset="0"/>
                <a:cs typeface="Calibri" panose="020F0502020204030204" pitchFamily="34" charset="0"/>
              </a:rPr>
              <a:t>the financial turmoil that occurred in 2008</a:t>
            </a:r>
            <a:r>
              <a:rPr lang="en-US" sz="2400" i="0" dirty="0">
                <a:latin typeface="Calibri" panose="020F0502020204030204" pitchFamily="34" charset="0"/>
                <a:cs typeface="Calibri" panose="020F0502020204030204" pitchFamily="34" charset="0"/>
              </a:rPr>
              <a:t>, where financial insurance played an important supporting role.</a:t>
            </a:r>
          </a:p>
        </p:txBody>
      </p:sp>
      <p:pic>
        <p:nvPicPr>
          <p:cNvPr id="3" name="Picture 2">
            <a:extLst>
              <a:ext uri="{FF2B5EF4-FFF2-40B4-BE49-F238E27FC236}">
                <a16:creationId xmlns:a16="http://schemas.microsoft.com/office/drawing/2014/main" id="{B604375A-5E16-4236-BBB0-5E9349BD899F}"/>
              </a:ext>
            </a:extLst>
          </p:cNvPr>
          <p:cNvPicPr>
            <a:picLocks noChangeAspect="1"/>
          </p:cNvPicPr>
          <p:nvPr/>
        </p:nvPicPr>
        <p:blipFill rotWithShape="1">
          <a:blip r:embed="rId4"/>
          <a:srcRect l="593" t="5201" r="888" b="2557"/>
          <a:stretch/>
        </p:blipFill>
        <p:spPr>
          <a:xfrm>
            <a:off x="94248" y="62944"/>
            <a:ext cx="12011525" cy="3972389"/>
          </a:xfrm>
          <a:prstGeom prst="rect">
            <a:avLst/>
          </a:prstGeom>
        </p:spPr>
      </p:pic>
    </p:spTree>
    <p:extLst>
      <p:ext uri="{BB962C8B-B14F-4D97-AF65-F5344CB8AC3E}">
        <p14:creationId xmlns:p14="http://schemas.microsoft.com/office/powerpoint/2010/main" val="554807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773591-420F-4573-BF12-A4C490AAE77E}"/>
              </a:ext>
            </a:extLst>
          </p:cNvPr>
          <p:cNvSpPr>
            <a:spLocks noGrp="1"/>
          </p:cNvSpPr>
          <p:nvPr>
            <p:ph type="ctrTitle"/>
          </p:nvPr>
        </p:nvSpPr>
        <p:spPr>
          <a:xfrm>
            <a:off x="8240403" y="2097439"/>
            <a:ext cx="3308130" cy="1328237"/>
          </a:xfrm>
        </p:spPr>
        <p:txBody>
          <a:bodyPr vert="horz" lIns="91440" tIns="45720" rIns="91440" bIns="45720" rtlCol="0" anchor="b">
            <a:normAutofit fontScale="90000"/>
          </a:bodyPr>
          <a:lstStyle/>
          <a:p>
            <a:pPr algn="l">
              <a:lnSpc>
                <a:spcPct val="90000"/>
              </a:lnSpc>
            </a:pPr>
            <a:r>
              <a:rPr lang="en-US" sz="4400" dirty="0"/>
              <a:t>HISTOGRAM OF JOB VACANCIES</a:t>
            </a:r>
            <a:endParaRPr lang="en-US" sz="44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E7E7E4A6-09D2-47E3-96E5-902069FBF62D}"/>
              </a:ext>
            </a:extLst>
          </p:cNvPr>
          <p:cNvSpPr>
            <a:spLocks noGrp="1"/>
          </p:cNvSpPr>
          <p:nvPr>
            <p:ph type="sldNum" sz="quarter" idx="11"/>
          </p:nvPr>
        </p:nvSpPr>
        <p:spPr>
          <a:xfrm>
            <a:off x="10578662" y="6356350"/>
            <a:ext cx="775137" cy="365125"/>
          </a:xfrm>
        </p:spPr>
        <p:txBody>
          <a:bodyPr vert="horz" lIns="91440" tIns="45720" rIns="91440" bIns="45720" rtlCol="0" anchor="ctr">
            <a:normAutofit/>
          </a:bodyPr>
          <a:lstStyle/>
          <a:p>
            <a:pPr algn="r">
              <a:spcAft>
                <a:spcPts val="600"/>
              </a:spcAft>
            </a:pPr>
            <a:fld id="{19B51A1E-902D-48AF-9020-955120F399B6}" type="slidenum">
              <a:rPr lang="en-US">
                <a:solidFill>
                  <a:srgbClr val="FFFFFF">
                    <a:alpha val="80000"/>
                  </a:srgbClr>
                </a:solidFill>
              </a:rPr>
              <a:pPr algn="r">
                <a:spcAft>
                  <a:spcPts val="600"/>
                </a:spcAft>
              </a:pPr>
              <a:t>26</a:t>
            </a:fld>
            <a:endParaRPr lang="en-US">
              <a:solidFill>
                <a:srgbClr val="FFFFFF">
                  <a:alpha val="80000"/>
                </a:srgbClr>
              </a:solidFill>
            </a:endParaRPr>
          </a:p>
        </p:txBody>
      </p:sp>
      <p:sp>
        <p:nvSpPr>
          <p:cNvPr id="10" name="Subtitle 3">
            <a:extLst>
              <a:ext uri="{FF2B5EF4-FFF2-40B4-BE49-F238E27FC236}">
                <a16:creationId xmlns:a16="http://schemas.microsoft.com/office/drawing/2014/main" id="{1F1B5A59-A85E-460D-A4A5-F7A301D6A854}"/>
              </a:ext>
            </a:extLst>
          </p:cNvPr>
          <p:cNvSpPr txBox="1">
            <a:spLocks/>
          </p:cNvSpPr>
          <p:nvPr/>
        </p:nvSpPr>
        <p:spPr>
          <a:xfrm>
            <a:off x="8240402" y="3526557"/>
            <a:ext cx="3308131" cy="1655762"/>
          </a:xfrm>
          <a:prstGeom prst="rect">
            <a:avLst/>
          </a:prstGeom>
          <a:noFill/>
        </p:spPr>
        <p:txBody>
          <a:bodyPr vert="horz" lIns="91440" tIns="45720" rIns="91440" bIns="45720" rtlCol="0" anchor="ctr">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0000"/>
              </a:lnSpc>
            </a:pPr>
            <a:r>
              <a:rPr lang="en-US" sz="2400" dirty="0">
                <a:solidFill>
                  <a:srgbClr val="FFFFFF"/>
                </a:solidFill>
                <a:latin typeface="Calibri" panose="020F0502020204030204" pitchFamily="34" charset="0"/>
                <a:cs typeface="Calibri" panose="020F0502020204030204" pitchFamily="34" charset="0"/>
              </a:rPr>
              <a:t>Is there a little bit of variability in your industry's job vacancies throughout the years, or a lot?</a:t>
            </a:r>
          </a:p>
        </p:txBody>
      </p:sp>
      <p:pic>
        <p:nvPicPr>
          <p:cNvPr id="5" name="Picture 4" descr="A screenshot of a cell phone&#10;&#10;Description generated with very high confidence">
            <a:extLst>
              <a:ext uri="{FF2B5EF4-FFF2-40B4-BE49-F238E27FC236}">
                <a16:creationId xmlns:a16="http://schemas.microsoft.com/office/drawing/2014/main" id="{0835555E-F5FB-4ECD-A81C-FE7F09DEE23C}"/>
              </a:ext>
            </a:extLst>
          </p:cNvPr>
          <p:cNvPicPr>
            <a:picLocks noChangeAspect="1"/>
          </p:cNvPicPr>
          <p:nvPr/>
        </p:nvPicPr>
        <p:blipFill rotWithShape="1">
          <a:blip r:embed="rId2">
            <a:extLst>
              <a:ext uri="{28A0092B-C50C-407E-A947-70E740481C1C}">
                <a14:useLocalDpi xmlns:a14="http://schemas.microsoft.com/office/drawing/2010/main" val="0"/>
              </a:ext>
            </a:extLst>
          </a:blip>
          <a:srcRect l="2803" r="1977" b="8652"/>
          <a:stretch/>
        </p:blipFill>
        <p:spPr>
          <a:xfrm>
            <a:off x="0" y="1384256"/>
            <a:ext cx="7467712" cy="4605444"/>
          </a:xfrm>
          <a:prstGeom prst="rect">
            <a:avLst/>
          </a:prstGeom>
        </p:spPr>
      </p:pic>
    </p:spTree>
    <p:extLst>
      <p:ext uri="{BB962C8B-B14F-4D97-AF65-F5344CB8AC3E}">
        <p14:creationId xmlns:p14="http://schemas.microsoft.com/office/powerpoint/2010/main" val="1585557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3">
            <a:extLst>
              <a:ext uri="{FF2B5EF4-FFF2-40B4-BE49-F238E27FC236}">
                <a16:creationId xmlns:a16="http://schemas.microsoft.com/office/drawing/2014/main" id="{354212B1-E992-445F-B371-D8A3A7ECEB65}"/>
              </a:ext>
            </a:extLst>
          </p:cNvPr>
          <p:cNvSpPr txBox="1">
            <a:spLocks/>
          </p:cNvSpPr>
          <p:nvPr/>
        </p:nvSpPr>
        <p:spPr>
          <a:xfrm>
            <a:off x="540191" y="4230763"/>
            <a:ext cx="3308131" cy="2009615"/>
          </a:xfrm>
          <a:prstGeom prst="rect">
            <a:avLst/>
          </a:prstGeom>
          <a:noFill/>
        </p:spPr>
        <p:txBody>
          <a:bodyPr vert="horz" lIns="91440" tIns="45720" rIns="91440" bIns="45720" rtlCol="0" anchor="ctr">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a:pPr>
            <a:r>
              <a:rPr lang="en-US" sz="2400" i="0" dirty="0">
                <a:latin typeface="Calibri" panose="020F0502020204030204" pitchFamily="34" charset="0"/>
                <a:cs typeface="Calibri" panose="020F0502020204030204" pitchFamily="34" charset="0"/>
              </a:rPr>
              <a:t>Chart plotted to discover </a:t>
            </a:r>
            <a:r>
              <a:rPr lang="en-US" sz="2400" b="1" i="0" dirty="0">
                <a:latin typeface="Calibri" panose="020F0502020204030204" pitchFamily="34" charset="0"/>
                <a:cs typeface="Calibri" panose="020F0502020204030204" pitchFamily="34" charset="0"/>
              </a:rPr>
              <a:t>the distribution </a:t>
            </a:r>
            <a:r>
              <a:rPr lang="en-US" sz="2400" i="0" dirty="0">
                <a:latin typeface="Calibri" panose="020F0502020204030204" pitchFamily="34" charset="0"/>
                <a:cs typeface="Calibri" panose="020F0502020204030204" pitchFamily="34" charset="0"/>
              </a:rPr>
              <a:t>of Job Vacancies in the economy for all industry sectors.</a:t>
            </a:r>
          </a:p>
        </p:txBody>
      </p:sp>
      <p:sp>
        <p:nvSpPr>
          <p:cNvPr id="5" name="Subtitle 3">
            <a:extLst>
              <a:ext uri="{FF2B5EF4-FFF2-40B4-BE49-F238E27FC236}">
                <a16:creationId xmlns:a16="http://schemas.microsoft.com/office/drawing/2014/main" id="{15E80D7A-1568-4782-B35B-38B857730D00}"/>
              </a:ext>
            </a:extLst>
          </p:cNvPr>
          <p:cNvSpPr txBox="1">
            <a:spLocks/>
          </p:cNvSpPr>
          <p:nvPr/>
        </p:nvSpPr>
        <p:spPr>
          <a:xfrm>
            <a:off x="4356322" y="4230763"/>
            <a:ext cx="3308131" cy="2009615"/>
          </a:xfrm>
          <a:prstGeom prst="rect">
            <a:avLst/>
          </a:prstGeom>
          <a:noFill/>
        </p:spPr>
        <p:txBody>
          <a:bodyPr vert="horz" lIns="91440" tIns="45720" rIns="91440" bIns="45720" rtlCol="0" anchor="ctr">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2"/>
            </a:pPr>
            <a:r>
              <a:rPr lang="en-US" sz="2400" i="0" dirty="0">
                <a:latin typeface="Calibri" panose="020F0502020204030204" pitchFamily="34" charset="0"/>
                <a:cs typeface="Calibri" panose="020F0502020204030204" pitchFamily="34" charset="0"/>
              </a:rPr>
              <a:t>It is immediately observed that the </a:t>
            </a:r>
            <a:r>
              <a:rPr lang="en-US" sz="2400" b="1" i="0" dirty="0">
                <a:latin typeface="Calibri" panose="020F0502020204030204" pitchFamily="34" charset="0"/>
                <a:cs typeface="Calibri" panose="020F0502020204030204" pitchFamily="34" charset="0"/>
              </a:rPr>
              <a:t>Construction </a:t>
            </a:r>
            <a:r>
              <a:rPr lang="en-US" sz="2400" i="0" dirty="0">
                <a:latin typeface="Calibri" panose="020F0502020204030204" pitchFamily="34" charset="0"/>
                <a:cs typeface="Calibri" panose="020F0502020204030204" pitchFamily="34" charset="0"/>
              </a:rPr>
              <a:t>and </a:t>
            </a:r>
            <a:r>
              <a:rPr lang="en-US" sz="2400" b="1" i="0" dirty="0">
                <a:latin typeface="Calibri" panose="020F0502020204030204" pitchFamily="34" charset="0"/>
                <a:cs typeface="Calibri" panose="020F0502020204030204" pitchFamily="34" charset="0"/>
              </a:rPr>
              <a:t>Others</a:t>
            </a:r>
            <a:r>
              <a:rPr lang="en-US" sz="2400" i="0" dirty="0">
                <a:latin typeface="Calibri" panose="020F0502020204030204" pitchFamily="34" charset="0"/>
                <a:cs typeface="Calibri" panose="020F0502020204030204" pitchFamily="34" charset="0"/>
              </a:rPr>
              <a:t> industries have the </a:t>
            </a:r>
            <a:r>
              <a:rPr lang="en-US" sz="2400" b="1" i="0" dirty="0">
                <a:latin typeface="Calibri" panose="020F0502020204030204" pitchFamily="34" charset="0"/>
                <a:cs typeface="Calibri" panose="020F0502020204030204" pitchFamily="34" charset="0"/>
              </a:rPr>
              <a:t>lowest number of job vacancies</a:t>
            </a:r>
            <a:r>
              <a:rPr lang="en-US" sz="2400" i="0" dirty="0">
                <a:latin typeface="Calibri" panose="020F0502020204030204" pitchFamily="34" charset="0"/>
                <a:cs typeface="Calibri" panose="020F0502020204030204" pitchFamily="34" charset="0"/>
              </a:rPr>
              <a:t>, with the lowest frequencies within the 0 to 1000 bins for others, and the 0 to 4000 bins for construction.</a:t>
            </a:r>
          </a:p>
        </p:txBody>
      </p:sp>
      <p:sp>
        <p:nvSpPr>
          <p:cNvPr id="6" name="Subtitle 3">
            <a:extLst>
              <a:ext uri="{FF2B5EF4-FFF2-40B4-BE49-F238E27FC236}">
                <a16:creationId xmlns:a16="http://schemas.microsoft.com/office/drawing/2014/main" id="{A9AA4ACD-49D2-4F0F-8981-A141608B1A8E}"/>
              </a:ext>
            </a:extLst>
          </p:cNvPr>
          <p:cNvSpPr txBox="1">
            <a:spLocks/>
          </p:cNvSpPr>
          <p:nvPr/>
        </p:nvSpPr>
        <p:spPr>
          <a:xfrm>
            <a:off x="8172453" y="4230763"/>
            <a:ext cx="3308131" cy="2137954"/>
          </a:xfrm>
          <a:prstGeom prst="rect">
            <a:avLst/>
          </a:prstGeom>
          <a:noFill/>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3"/>
            </a:pPr>
            <a:r>
              <a:rPr lang="en-US" sz="2400" i="0" dirty="0">
                <a:latin typeface="Calibri" panose="020F0502020204030204" pitchFamily="34" charset="0"/>
                <a:cs typeface="Calibri" panose="020F0502020204030204" pitchFamily="34" charset="0"/>
              </a:rPr>
              <a:t>Manufacturing and Services have the </a:t>
            </a:r>
            <a:r>
              <a:rPr lang="en-US" sz="2400" b="1" i="0" dirty="0">
                <a:latin typeface="Calibri" panose="020F0502020204030204" pitchFamily="34" charset="0"/>
                <a:cs typeface="Calibri" panose="020F0502020204030204" pitchFamily="34" charset="0"/>
              </a:rPr>
              <a:t>largest number of job vacancies</a:t>
            </a:r>
            <a:r>
              <a:rPr lang="en-US" sz="2400" i="0" dirty="0">
                <a:latin typeface="Calibri" panose="020F0502020204030204" pitchFamily="34" charset="0"/>
                <a:cs typeface="Calibri" panose="020F0502020204030204" pitchFamily="34" charset="0"/>
              </a:rPr>
              <a:t>, and given the larger data size for more accuracy, and the </a:t>
            </a:r>
            <a:r>
              <a:rPr lang="en-US" sz="2400" b="1" i="0" dirty="0">
                <a:latin typeface="Calibri" panose="020F0502020204030204" pitchFamily="34" charset="0"/>
                <a:cs typeface="Calibri" panose="020F0502020204030204" pitchFamily="34" charset="0"/>
              </a:rPr>
              <a:t>focus on IT within the services sector,</a:t>
            </a:r>
            <a:r>
              <a:rPr lang="en-US" sz="2400" i="0" dirty="0">
                <a:latin typeface="Calibri" panose="020F0502020204030204" pitchFamily="34" charset="0"/>
                <a:cs typeface="Calibri" panose="020F0502020204030204" pitchFamily="34" charset="0"/>
              </a:rPr>
              <a:t> I shall compare them in more detail.</a:t>
            </a:r>
          </a:p>
        </p:txBody>
      </p:sp>
      <p:pic>
        <p:nvPicPr>
          <p:cNvPr id="4" name="Picture 3">
            <a:extLst>
              <a:ext uri="{FF2B5EF4-FFF2-40B4-BE49-F238E27FC236}">
                <a16:creationId xmlns:a16="http://schemas.microsoft.com/office/drawing/2014/main" id="{0A2722FC-5D5E-4B65-A2D5-D6069EF84E2F}"/>
              </a:ext>
            </a:extLst>
          </p:cNvPr>
          <p:cNvPicPr>
            <a:picLocks noChangeAspect="1"/>
          </p:cNvPicPr>
          <p:nvPr/>
        </p:nvPicPr>
        <p:blipFill rotWithShape="1">
          <a:blip r:embed="rId2"/>
          <a:srcRect l="2763"/>
          <a:stretch/>
        </p:blipFill>
        <p:spPr>
          <a:xfrm>
            <a:off x="336884" y="112908"/>
            <a:ext cx="11855116" cy="3316092"/>
          </a:xfrm>
          <a:prstGeom prst="rect">
            <a:avLst/>
          </a:prstGeom>
        </p:spPr>
      </p:pic>
    </p:spTree>
    <p:extLst>
      <p:ext uri="{BB962C8B-B14F-4D97-AF65-F5344CB8AC3E}">
        <p14:creationId xmlns:p14="http://schemas.microsoft.com/office/powerpoint/2010/main" val="3405382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1FA82-7358-43ED-999F-CDD1F5149DA1}"/>
              </a:ext>
            </a:extLst>
          </p:cNvPr>
          <p:cNvPicPr>
            <a:picLocks noChangeAspect="1"/>
          </p:cNvPicPr>
          <p:nvPr/>
        </p:nvPicPr>
        <p:blipFill rotWithShape="1">
          <a:blip r:embed="rId2"/>
          <a:srcRect l="995" r="1767"/>
          <a:stretch/>
        </p:blipFill>
        <p:spPr>
          <a:xfrm>
            <a:off x="160420" y="197713"/>
            <a:ext cx="11855117" cy="3286764"/>
          </a:xfrm>
          <a:prstGeom prst="rect">
            <a:avLst/>
          </a:prstGeom>
        </p:spPr>
      </p:pic>
      <p:sp>
        <p:nvSpPr>
          <p:cNvPr id="10" name="Subtitle 3">
            <a:extLst>
              <a:ext uri="{FF2B5EF4-FFF2-40B4-BE49-F238E27FC236}">
                <a16:creationId xmlns:a16="http://schemas.microsoft.com/office/drawing/2014/main" id="{354212B1-E992-445F-B371-D8A3A7ECEB65}"/>
              </a:ext>
            </a:extLst>
          </p:cNvPr>
          <p:cNvSpPr txBox="1">
            <a:spLocks/>
          </p:cNvSpPr>
          <p:nvPr/>
        </p:nvSpPr>
        <p:spPr>
          <a:xfrm>
            <a:off x="540192" y="4194324"/>
            <a:ext cx="3816131" cy="2429524"/>
          </a:xfrm>
          <a:prstGeom prst="rect">
            <a:avLst/>
          </a:prstGeom>
          <a:noFill/>
        </p:spPr>
        <p:txBody>
          <a:bodyPr vert="horz" lIns="91440" tIns="45720" rIns="91440" bIns="45720" rtlCol="0" anchor="ctr">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4"/>
            </a:pPr>
            <a:r>
              <a:rPr lang="en-US" sz="2400" i="0" dirty="0">
                <a:latin typeface="Calibri" panose="020F0502020204030204" pitchFamily="34" charset="0"/>
                <a:cs typeface="Calibri" panose="020F0502020204030204" pitchFamily="34" charset="0"/>
              </a:rPr>
              <a:t>Manufacturing and Services both have </a:t>
            </a:r>
            <a:r>
              <a:rPr lang="en-US" sz="2400" b="1" i="0" dirty="0">
                <a:latin typeface="Calibri" panose="020F0502020204030204" pitchFamily="34" charset="0"/>
                <a:cs typeface="Calibri" panose="020F0502020204030204" pitchFamily="34" charset="0"/>
              </a:rPr>
              <a:t>right-skewed distributions</a:t>
            </a:r>
            <a:r>
              <a:rPr lang="en-US" sz="2400" i="0" dirty="0">
                <a:latin typeface="Calibri" panose="020F0502020204030204" pitchFamily="34" charset="0"/>
                <a:cs typeface="Calibri" panose="020F0502020204030204" pitchFamily="34" charset="0"/>
              </a:rPr>
              <a:t>, with </a:t>
            </a:r>
            <a:r>
              <a:rPr lang="en-US" sz="2400" b="1" i="0" dirty="0">
                <a:latin typeface="Calibri" panose="020F0502020204030204" pitchFamily="34" charset="0"/>
                <a:cs typeface="Calibri" panose="020F0502020204030204" pitchFamily="34" charset="0"/>
              </a:rPr>
              <a:t>long tails on the right</a:t>
            </a:r>
            <a:r>
              <a:rPr lang="en-US" sz="2400" i="0" dirty="0">
                <a:latin typeface="Calibri" panose="020F0502020204030204" pitchFamily="34" charset="0"/>
                <a:cs typeface="Calibri" panose="020F0502020204030204" pitchFamily="34" charset="0"/>
              </a:rPr>
              <a:t>, which shows that their </a:t>
            </a:r>
            <a:r>
              <a:rPr lang="en-US" sz="2400" b="1" i="0" dirty="0">
                <a:latin typeface="Calibri" panose="020F0502020204030204" pitchFamily="34" charset="0"/>
                <a:cs typeface="Calibri" panose="020F0502020204030204" pitchFamily="34" charset="0"/>
              </a:rPr>
              <a:t>means are less than their medians</a:t>
            </a:r>
            <a:r>
              <a:rPr lang="en-US" sz="2400" i="0" dirty="0">
                <a:latin typeface="Calibri" panose="020F0502020204030204" pitchFamily="34" charset="0"/>
                <a:cs typeface="Calibri" panose="020F0502020204030204" pitchFamily="34" charset="0"/>
              </a:rPr>
              <a:t>, and that they have </a:t>
            </a:r>
            <a:r>
              <a:rPr lang="en-US" sz="2400" b="1" i="0" dirty="0">
                <a:latin typeface="Calibri" panose="020F0502020204030204" pitchFamily="34" charset="0"/>
                <a:cs typeface="Calibri" panose="020F0502020204030204" pitchFamily="34" charset="0"/>
              </a:rPr>
              <a:t>large standard deviations</a:t>
            </a:r>
            <a:r>
              <a:rPr lang="en-US" sz="2400" i="0" dirty="0">
                <a:latin typeface="Calibri" panose="020F0502020204030204" pitchFamily="34" charset="0"/>
                <a:cs typeface="Calibri" panose="020F0502020204030204" pitchFamily="34" charset="0"/>
              </a:rPr>
              <a:t>, and hence, a </a:t>
            </a:r>
            <a:r>
              <a:rPr lang="en-US" sz="2400" b="1" i="0" dirty="0">
                <a:latin typeface="Calibri" panose="020F0502020204030204" pitchFamily="34" charset="0"/>
                <a:cs typeface="Calibri" panose="020F0502020204030204" pitchFamily="34" charset="0"/>
              </a:rPr>
              <a:t>wide spread of data</a:t>
            </a:r>
            <a:r>
              <a:rPr lang="en-US" sz="2400" i="0" dirty="0">
                <a:latin typeface="Calibri" panose="020F0502020204030204" pitchFamily="34" charset="0"/>
                <a:cs typeface="Calibri" panose="020F0502020204030204" pitchFamily="34" charset="0"/>
              </a:rPr>
              <a:t>.</a:t>
            </a:r>
          </a:p>
        </p:txBody>
      </p:sp>
      <p:sp>
        <p:nvSpPr>
          <p:cNvPr id="5" name="Subtitle 3">
            <a:extLst>
              <a:ext uri="{FF2B5EF4-FFF2-40B4-BE49-F238E27FC236}">
                <a16:creationId xmlns:a16="http://schemas.microsoft.com/office/drawing/2014/main" id="{15E80D7A-1568-4782-B35B-38B857730D00}"/>
              </a:ext>
            </a:extLst>
          </p:cNvPr>
          <p:cNvSpPr txBox="1">
            <a:spLocks/>
          </p:cNvSpPr>
          <p:nvPr/>
        </p:nvSpPr>
        <p:spPr>
          <a:xfrm>
            <a:off x="4527548" y="4230762"/>
            <a:ext cx="3308131" cy="2009615"/>
          </a:xfrm>
          <a:prstGeom prst="rect">
            <a:avLst/>
          </a:prstGeom>
          <a:noFill/>
        </p:spPr>
        <p:txBody>
          <a:bodyPr vert="horz" lIns="91440" tIns="45720" rIns="91440" bIns="45720" rtlCol="0" anchor="ctr">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5"/>
            </a:pPr>
            <a:r>
              <a:rPr lang="en-US" sz="2400" i="0" dirty="0">
                <a:latin typeface="Calibri" panose="020F0502020204030204" pitchFamily="34" charset="0"/>
                <a:cs typeface="Calibri" panose="020F0502020204030204" pitchFamily="34" charset="0"/>
              </a:rPr>
              <a:t>This possibly suggests that the number of job vacancies throughout the years has </a:t>
            </a:r>
            <a:r>
              <a:rPr lang="en-US" sz="2400" b="1" i="0" dirty="0">
                <a:latin typeface="Calibri" panose="020F0502020204030204" pitchFamily="34" charset="0"/>
                <a:cs typeface="Calibri" panose="020F0502020204030204" pitchFamily="34" charset="0"/>
              </a:rPr>
              <a:t>varied significantly</a:t>
            </a:r>
            <a:r>
              <a:rPr lang="en-US" sz="2400" i="0" dirty="0">
                <a:latin typeface="Calibri" panose="020F0502020204030204" pitchFamily="34" charset="0"/>
                <a:cs typeface="Calibri" panose="020F0502020204030204" pitchFamily="34" charset="0"/>
              </a:rPr>
              <a:t>, and the industries are </a:t>
            </a:r>
            <a:r>
              <a:rPr lang="en-US" sz="2400" b="1" i="0" dirty="0">
                <a:latin typeface="Calibri" panose="020F0502020204030204" pitchFamily="34" charset="0"/>
                <a:cs typeface="Calibri" panose="020F0502020204030204" pitchFamily="34" charset="0"/>
              </a:rPr>
              <a:t>not necessarily stable.</a:t>
            </a:r>
          </a:p>
        </p:txBody>
      </p:sp>
      <p:sp>
        <p:nvSpPr>
          <p:cNvPr id="6" name="Subtitle 3">
            <a:extLst>
              <a:ext uri="{FF2B5EF4-FFF2-40B4-BE49-F238E27FC236}">
                <a16:creationId xmlns:a16="http://schemas.microsoft.com/office/drawing/2014/main" id="{A9AA4ACD-49D2-4F0F-8981-A141608B1A8E}"/>
              </a:ext>
            </a:extLst>
          </p:cNvPr>
          <p:cNvSpPr txBox="1">
            <a:spLocks/>
          </p:cNvSpPr>
          <p:nvPr/>
        </p:nvSpPr>
        <p:spPr>
          <a:xfrm>
            <a:off x="8006905" y="4230762"/>
            <a:ext cx="3816130" cy="2397441"/>
          </a:xfrm>
          <a:prstGeom prst="rect">
            <a:avLst/>
          </a:prstGeom>
          <a:noFill/>
        </p:spPr>
        <p:txBody>
          <a:bodyPr vert="horz" lIns="91440" tIns="45720" rIns="91440" bIns="45720" rtlCol="0" anchor="ctr">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6"/>
            </a:pPr>
            <a:r>
              <a:rPr lang="en-US" sz="2400" i="0" dirty="0">
                <a:latin typeface="Calibri" panose="020F0502020204030204" pitchFamily="34" charset="0"/>
                <a:cs typeface="Calibri" panose="020F0502020204030204" pitchFamily="34" charset="0"/>
              </a:rPr>
              <a:t>This chart also shows that the number of job vacancies for Manufacturing and Services usually fall within the 0 to 3000 bins, with </a:t>
            </a:r>
            <a:r>
              <a:rPr lang="en-US" sz="2400" b="1" i="0" dirty="0">
                <a:latin typeface="Calibri" panose="020F0502020204030204" pitchFamily="34" charset="0"/>
                <a:cs typeface="Calibri" panose="020F0502020204030204" pitchFamily="34" charset="0"/>
              </a:rPr>
              <a:t>services having a greater number of Job Vacancies overall</a:t>
            </a:r>
            <a:r>
              <a:rPr lang="en-US" sz="2400" i="0" dirty="0">
                <a:latin typeface="Calibri" panose="020F0502020204030204" pitchFamily="34" charset="0"/>
                <a:cs typeface="Calibri" panose="020F0502020204030204" pitchFamily="34" charset="0"/>
              </a:rPr>
              <a:t>, and hence a </a:t>
            </a:r>
            <a:r>
              <a:rPr lang="en-US" sz="2400" b="1" i="0" dirty="0">
                <a:latin typeface="Calibri" panose="020F0502020204030204" pitchFamily="34" charset="0"/>
                <a:cs typeface="Calibri" panose="020F0502020204030204" pitchFamily="34" charset="0"/>
              </a:rPr>
              <a:t>larger demand </a:t>
            </a:r>
            <a:r>
              <a:rPr lang="en-US" sz="2400" i="0" dirty="0">
                <a:latin typeface="Calibri" panose="020F0502020204030204" pitchFamily="34" charset="0"/>
                <a:cs typeface="Calibri" panose="020F0502020204030204" pitchFamily="34" charset="0"/>
              </a:rPr>
              <a:t>for workers in that industry. </a:t>
            </a:r>
          </a:p>
        </p:txBody>
      </p:sp>
    </p:spTree>
    <p:extLst>
      <p:ext uri="{BB962C8B-B14F-4D97-AF65-F5344CB8AC3E}">
        <p14:creationId xmlns:p14="http://schemas.microsoft.com/office/powerpoint/2010/main" val="2524883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773591-420F-4573-BF12-A4C490AAE77E}"/>
              </a:ext>
            </a:extLst>
          </p:cNvPr>
          <p:cNvSpPr>
            <a:spLocks noGrp="1"/>
          </p:cNvSpPr>
          <p:nvPr>
            <p:ph type="ctrTitle"/>
          </p:nvPr>
        </p:nvSpPr>
        <p:spPr>
          <a:xfrm>
            <a:off x="8240403" y="1540042"/>
            <a:ext cx="3308130" cy="1885634"/>
          </a:xfrm>
        </p:spPr>
        <p:txBody>
          <a:bodyPr vert="horz" lIns="91440" tIns="45720" rIns="91440" bIns="45720" rtlCol="0" anchor="b">
            <a:normAutofit fontScale="90000"/>
          </a:bodyPr>
          <a:lstStyle/>
          <a:p>
            <a:pPr algn="l">
              <a:lnSpc>
                <a:spcPct val="90000"/>
              </a:lnSpc>
            </a:pPr>
            <a:r>
              <a:rPr lang="en-US" sz="4400" dirty="0"/>
              <a:t>LINE CHART OF JOB VACANCIES PER YEAR</a:t>
            </a:r>
            <a:endParaRPr lang="en-US" sz="44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E7E7E4A6-09D2-47E3-96E5-902069FBF62D}"/>
              </a:ext>
            </a:extLst>
          </p:cNvPr>
          <p:cNvSpPr>
            <a:spLocks noGrp="1"/>
          </p:cNvSpPr>
          <p:nvPr>
            <p:ph type="sldNum" sz="quarter" idx="11"/>
          </p:nvPr>
        </p:nvSpPr>
        <p:spPr>
          <a:xfrm>
            <a:off x="10578662" y="6356350"/>
            <a:ext cx="775137" cy="365125"/>
          </a:xfrm>
        </p:spPr>
        <p:txBody>
          <a:bodyPr vert="horz" lIns="91440" tIns="45720" rIns="91440" bIns="45720" rtlCol="0" anchor="ctr">
            <a:normAutofit/>
          </a:bodyPr>
          <a:lstStyle/>
          <a:p>
            <a:pPr algn="r">
              <a:spcAft>
                <a:spcPts val="600"/>
              </a:spcAft>
            </a:pPr>
            <a:fld id="{19B51A1E-902D-48AF-9020-955120F399B6}" type="slidenum">
              <a:rPr lang="en-US">
                <a:solidFill>
                  <a:srgbClr val="FFFFFF">
                    <a:alpha val="80000"/>
                  </a:srgbClr>
                </a:solidFill>
              </a:rPr>
              <a:pPr algn="r">
                <a:spcAft>
                  <a:spcPts val="600"/>
                </a:spcAft>
              </a:pPr>
              <a:t>29</a:t>
            </a:fld>
            <a:endParaRPr lang="en-US">
              <a:solidFill>
                <a:srgbClr val="FFFFFF">
                  <a:alpha val="80000"/>
                </a:srgbClr>
              </a:solidFill>
            </a:endParaRPr>
          </a:p>
        </p:txBody>
      </p:sp>
      <p:sp>
        <p:nvSpPr>
          <p:cNvPr id="10" name="Subtitle 3">
            <a:extLst>
              <a:ext uri="{FF2B5EF4-FFF2-40B4-BE49-F238E27FC236}">
                <a16:creationId xmlns:a16="http://schemas.microsoft.com/office/drawing/2014/main" id="{1F1B5A59-A85E-460D-A4A5-F7A301D6A854}"/>
              </a:ext>
            </a:extLst>
          </p:cNvPr>
          <p:cNvSpPr txBox="1">
            <a:spLocks/>
          </p:cNvSpPr>
          <p:nvPr/>
        </p:nvSpPr>
        <p:spPr>
          <a:xfrm>
            <a:off x="8240402" y="3526557"/>
            <a:ext cx="3308131" cy="1655762"/>
          </a:xfrm>
          <a:prstGeom prst="rect">
            <a:avLst/>
          </a:prstGeom>
          <a:noFill/>
        </p:spPr>
        <p:txBody>
          <a:bodyPr vert="horz" lIns="91440" tIns="45720" rIns="91440" bIns="45720" rtlCol="0" anchor="ctr">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0000"/>
              </a:lnSpc>
            </a:pPr>
            <a:r>
              <a:rPr lang="en-US" sz="2400" dirty="0">
                <a:solidFill>
                  <a:srgbClr val="FFFFFF"/>
                </a:solidFill>
                <a:latin typeface="Calibri" panose="020F0502020204030204" pitchFamily="34" charset="0"/>
                <a:cs typeface="Calibri" panose="020F0502020204030204" pitchFamily="34" charset="0"/>
              </a:rPr>
              <a:t>View the job vacancies that open for each industry’s occupations throughout the years, and the trend that they are headed towards.</a:t>
            </a:r>
          </a:p>
        </p:txBody>
      </p:sp>
      <p:pic>
        <p:nvPicPr>
          <p:cNvPr id="8" name="Picture 7" descr="A close up of text on a white background&#10;&#10;Description generated with high confidence">
            <a:extLst>
              <a:ext uri="{FF2B5EF4-FFF2-40B4-BE49-F238E27FC236}">
                <a16:creationId xmlns:a16="http://schemas.microsoft.com/office/drawing/2014/main" id="{208B95FA-C28D-4572-9151-D81A26B1A254}"/>
              </a:ext>
            </a:extLst>
          </p:cNvPr>
          <p:cNvPicPr>
            <a:picLocks noChangeAspect="1"/>
          </p:cNvPicPr>
          <p:nvPr/>
        </p:nvPicPr>
        <p:blipFill rotWithShape="1">
          <a:blip r:embed="rId2">
            <a:extLst>
              <a:ext uri="{28A0092B-C50C-407E-A947-70E740481C1C}">
                <a14:useLocalDpi xmlns:a14="http://schemas.microsoft.com/office/drawing/2010/main" val="0"/>
              </a:ext>
            </a:extLst>
          </a:blip>
          <a:srcRect l="2052" r="7533"/>
          <a:stretch/>
        </p:blipFill>
        <p:spPr>
          <a:xfrm>
            <a:off x="0" y="1046771"/>
            <a:ext cx="7467712" cy="5309579"/>
          </a:xfrm>
          <a:prstGeom prst="rect">
            <a:avLst/>
          </a:prstGeom>
        </p:spPr>
      </p:pic>
    </p:spTree>
    <p:extLst>
      <p:ext uri="{BB962C8B-B14F-4D97-AF65-F5344CB8AC3E}">
        <p14:creationId xmlns:p14="http://schemas.microsoft.com/office/powerpoint/2010/main" val="196776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background shapes">
            <a:extLst>
              <a:ext uri="{FF2B5EF4-FFF2-40B4-BE49-F238E27FC236}">
                <a16:creationId xmlns:a16="http://schemas.microsoft.com/office/drawing/2014/main" id="{F5B93F10-4E6E-45AD-BB2C-E5C3F4733C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2" b="10220"/>
          <a:stretch/>
        </p:blipFill>
        <p:spPr bwMode="auto">
          <a:xfrm>
            <a:off x="47889" y="82530"/>
            <a:ext cx="9911201" cy="67273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E067C8F-5267-7147-B398-AD99FAB4105A}"/>
              </a:ext>
            </a:extLst>
          </p:cNvPr>
          <p:cNvSpPr/>
          <p:nvPr/>
        </p:nvSpPr>
        <p:spPr>
          <a:xfrm>
            <a:off x="47889" y="65327"/>
            <a:ext cx="9911201" cy="6744547"/>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dirty="0">
                <a:solidFill>
                  <a:srgbClr val="FFFFFF"/>
                </a:solidFill>
              </a:rPr>
              <a:t>DATASETS</a:t>
            </a:r>
            <a:endParaRPr lang="en-ZA" b="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Nature of Data sets</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1405234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1FA82-7358-43ED-999F-CDD1F5149DA1}"/>
              </a:ext>
            </a:extLst>
          </p:cNvPr>
          <p:cNvPicPr>
            <a:picLocks noChangeAspect="1"/>
          </p:cNvPicPr>
          <p:nvPr/>
        </p:nvPicPr>
        <p:blipFill rotWithShape="1">
          <a:blip r:embed="rId2"/>
          <a:srcRect l="995" r="1767"/>
          <a:stretch/>
        </p:blipFill>
        <p:spPr>
          <a:xfrm>
            <a:off x="160420" y="197713"/>
            <a:ext cx="11855117" cy="3286764"/>
          </a:xfrm>
          <a:prstGeom prst="rect">
            <a:avLst/>
          </a:prstGeom>
        </p:spPr>
      </p:pic>
      <p:sp>
        <p:nvSpPr>
          <p:cNvPr id="10" name="Subtitle 3">
            <a:extLst>
              <a:ext uri="{FF2B5EF4-FFF2-40B4-BE49-F238E27FC236}">
                <a16:creationId xmlns:a16="http://schemas.microsoft.com/office/drawing/2014/main" id="{354212B1-E992-445F-B371-D8A3A7ECEB65}"/>
              </a:ext>
            </a:extLst>
          </p:cNvPr>
          <p:cNvSpPr txBox="1">
            <a:spLocks/>
          </p:cNvSpPr>
          <p:nvPr/>
        </p:nvSpPr>
        <p:spPr>
          <a:xfrm>
            <a:off x="176462" y="4230763"/>
            <a:ext cx="3308131" cy="2009615"/>
          </a:xfrm>
          <a:prstGeom prst="rect">
            <a:avLst/>
          </a:prstGeom>
          <a:noFill/>
        </p:spPr>
        <p:txBody>
          <a:bodyPr vert="horz" lIns="91440" tIns="45720" rIns="91440" bIns="45720" rtlCol="0" anchor="ctr">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a:pPr>
            <a:r>
              <a:rPr lang="en-US" sz="2400" i="0" dirty="0">
                <a:latin typeface="Calibri" panose="020F0502020204030204" pitchFamily="34" charset="0"/>
                <a:cs typeface="Calibri" panose="020F0502020204030204" pitchFamily="34" charset="0"/>
              </a:rPr>
              <a:t>Chart plotted as a continuation of the previous plot, appearing on hover, to find out the </a:t>
            </a:r>
            <a:r>
              <a:rPr lang="en-US" sz="2400" b="1" i="0" dirty="0">
                <a:latin typeface="Calibri" panose="020F0502020204030204" pitchFamily="34" charset="0"/>
                <a:cs typeface="Calibri" panose="020F0502020204030204" pitchFamily="34" charset="0"/>
              </a:rPr>
              <a:t>trends of job vacancies over the years</a:t>
            </a:r>
            <a:r>
              <a:rPr lang="en-US" sz="2400" i="0" dirty="0">
                <a:latin typeface="Calibri" panose="020F0502020204030204" pitchFamily="34" charset="0"/>
                <a:cs typeface="Calibri" panose="020F0502020204030204" pitchFamily="34" charset="0"/>
              </a:rPr>
              <a:t>, and find out </a:t>
            </a:r>
            <a:r>
              <a:rPr lang="en-US" sz="2400" b="1" i="0" dirty="0">
                <a:latin typeface="Calibri" panose="020F0502020204030204" pitchFamily="34" charset="0"/>
                <a:cs typeface="Calibri" panose="020F0502020204030204" pitchFamily="34" charset="0"/>
              </a:rPr>
              <a:t>projected trends</a:t>
            </a:r>
            <a:r>
              <a:rPr lang="en-US" sz="2400" i="0" dirty="0">
                <a:latin typeface="Calibri" panose="020F0502020204030204" pitchFamily="34" charset="0"/>
                <a:cs typeface="Calibri" panose="020F0502020204030204" pitchFamily="34" charset="0"/>
              </a:rPr>
              <a:t>.</a:t>
            </a:r>
          </a:p>
        </p:txBody>
      </p:sp>
      <p:sp>
        <p:nvSpPr>
          <p:cNvPr id="5" name="Subtitle 3">
            <a:extLst>
              <a:ext uri="{FF2B5EF4-FFF2-40B4-BE49-F238E27FC236}">
                <a16:creationId xmlns:a16="http://schemas.microsoft.com/office/drawing/2014/main" id="{15E80D7A-1568-4782-B35B-38B857730D00}"/>
              </a:ext>
            </a:extLst>
          </p:cNvPr>
          <p:cNvSpPr txBox="1">
            <a:spLocks/>
          </p:cNvSpPr>
          <p:nvPr/>
        </p:nvSpPr>
        <p:spPr>
          <a:xfrm>
            <a:off x="3500635" y="4096664"/>
            <a:ext cx="2611407" cy="2449919"/>
          </a:xfrm>
          <a:prstGeom prst="rect">
            <a:avLst/>
          </a:prstGeom>
          <a:noFill/>
        </p:spPr>
        <p:txBody>
          <a:bodyPr vert="horz" lIns="91440" tIns="45720" rIns="91440" bIns="45720" rtlCol="0" anchor="ctr">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2"/>
            </a:pPr>
            <a:r>
              <a:rPr lang="en-US" sz="2400" i="0" dirty="0">
                <a:latin typeface="Calibri" panose="020F0502020204030204" pitchFamily="34" charset="0"/>
                <a:cs typeface="Calibri" panose="020F0502020204030204" pitchFamily="34" charset="0"/>
              </a:rPr>
              <a:t>The chart shows a peak in job vacancies in 1996 and a low in 2003, likely due to the changes in the </a:t>
            </a:r>
            <a:r>
              <a:rPr lang="en-US" sz="2400" b="1" i="0" dirty="0">
                <a:latin typeface="Calibri" panose="020F0502020204030204" pitchFamily="34" charset="0"/>
                <a:cs typeface="Calibri" panose="020F0502020204030204" pitchFamily="34" charset="0"/>
              </a:rPr>
              <a:t>market demand </a:t>
            </a:r>
            <a:r>
              <a:rPr lang="en-US" sz="2400" i="0" dirty="0">
                <a:latin typeface="Calibri" panose="020F0502020204030204" pitchFamily="34" charset="0"/>
                <a:cs typeface="Calibri" panose="020F0502020204030204" pitchFamily="34" charset="0"/>
              </a:rPr>
              <a:t>for </a:t>
            </a:r>
            <a:r>
              <a:rPr lang="en-US" sz="2400" b="1" i="0" dirty="0">
                <a:latin typeface="Calibri" panose="020F0502020204030204" pitchFamily="34" charset="0"/>
                <a:cs typeface="Calibri" panose="020F0502020204030204" pitchFamily="34" charset="0"/>
              </a:rPr>
              <a:t>workers</a:t>
            </a:r>
            <a:r>
              <a:rPr lang="en-US" sz="2400" i="0" dirty="0">
                <a:latin typeface="Calibri" panose="020F0502020204030204" pitchFamily="34" charset="0"/>
                <a:cs typeface="Calibri" panose="020F0502020204030204" pitchFamily="34" charset="0"/>
              </a:rPr>
              <a:t> and </a:t>
            </a:r>
            <a:r>
              <a:rPr lang="en-US" sz="2400" b="1" i="0" dirty="0">
                <a:latin typeface="Calibri" panose="020F0502020204030204" pitchFamily="34" charset="0"/>
                <a:cs typeface="Calibri" panose="020F0502020204030204" pitchFamily="34" charset="0"/>
              </a:rPr>
              <a:t>changes in overall productivity </a:t>
            </a:r>
            <a:r>
              <a:rPr lang="en-US" sz="2400" i="0" dirty="0">
                <a:latin typeface="Calibri" panose="020F0502020204030204" pitchFamily="34" charset="0"/>
                <a:cs typeface="Calibri" panose="020F0502020204030204" pitchFamily="34" charset="0"/>
              </a:rPr>
              <a:t>in the </a:t>
            </a:r>
            <a:r>
              <a:rPr lang="en-US" sz="2400" i="0" dirty="0" err="1">
                <a:latin typeface="Calibri" panose="020F0502020204030204" pitchFamily="34" charset="0"/>
                <a:cs typeface="Calibri" panose="020F0502020204030204" pitchFamily="34" charset="0"/>
              </a:rPr>
              <a:t>labour</a:t>
            </a:r>
            <a:r>
              <a:rPr lang="en-US" sz="2400" i="0" dirty="0">
                <a:latin typeface="Calibri" panose="020F0502020204030204" pitchFamily="34" charset="0"/>
                <a:cs typeface="Calibri" panose="020F0502020204030204" pitchFamily="34" charset="0"/>
              </a:rPr>
              <a:t> force.</a:t>
            </a:r>
          </a:p>
        </p:txBody>
      </p:sp>
      <p:sp>
        <p:nvSpPr>
          <p:cNvPr id="6" name="Subtitle 3">
            <a:extLst>
              <a:ext uri="{FF2B5EF4-FFF2-40B4-BE49-F238E27FC236}">
                <a16:creationId xmlns:a16="http://schemas.microsoft.com/office/drawing/2014/main" id="{A9AA4ACD-49D2-4F0F-8981-A141608B1A8E}"/>
              </a:ext>
            </a:extLst>
          </p:cNvPr>
          <p:cNvSpPr txBox="1">
            <a:spLocks/>
          </p:cNvSpPr>
          <p:nvPr/>
        </p:nvSpPr>
        <p:spPr>
          <a:xfrm>
            <a:off x="6128084" y="4036849"/>
            <a:ext cx="3133666" cy="2397441"/>
          </a:xfrm>
          <a:prstGeom prst="rect">
            <a:avLst/>
          </a:prstGeom>
          <a:noFill/>
        </p:spPr>
        <p:txBody>
          <a:bodyPr vert="horz" lIns="91440" tIns="45720" rIns="91440" bIns="45720" rtlCol="0" anchor="ctr">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3"/>
            </a:pPr>
            <a:r>
              <a:rPr lang="en-US" sz="2400" i="0" dirty="0">
                <a:latin typeface="Calibri" panose="020F0502020204030204" pitchFamily="34" charset="0"/>
                <a:cs typeface="Calibri" panose="020F0502020204030204" pitchFamily="34" charset="0"/>
              </a:rPr>
              <a:t>There has been </a:t>
            </a:r>
            <a:r>
              <a:rPr lang="en-US" sz="2400" b="1" i="0" dirty="0">
                <a:latin typeface="Calibri" panose="020F0502020204030204" pitchFamily="34" charset="0"/>
                <a:cs typeface="Calibri" panose="020F0502020204030204" pitchFamily="34" charset="0"/>
              </a:rPr>
              <a:t>a drop in Job Vacancies</a:t>
            </a:r>
            <a:r>
              <a:rPr lang="en-US" sz="2400" i="0" dirty="0">
                <a:latin typeface="Calibri" panose="020F0502020204030204" pitchFamily="34" charset="0"/>
                <a:cs typeface="Calibri" panose="020F0502020204030204" pitchFamily="34" charset="0"/>
              </a:rPr>
              <a:t> in 2017, which can be attributed to the </a:t>
            </a:r>
            <a:r>
              <a:rPr lang="en-US" sz="2400" b="1" i="0" dirty="0">
                <a:latin typeface="Calibri" panose="020F0502020204030204" pitchFamily="34" charset="0"/>
                <a:cs typeface="Calibri" panose="020F0502020204030204" pitchFamily="34" charset="0"/>
              </a:rPr>
              <a:t>drop in foreign employment</a:t>
            </a:r>
            <a:r>
              <a:rPr lang="en-US" sz="2400" i="0" dirty="0">
                <a:latin typeface="Calibri" panose="020F0502020204030204" pitchFamily="34" charset="0"/>
                <a:cs typeface="Calibri" panose="020F0502020204030204" pitchFamily="34" charset="0"/>
              </a:rPr>
              <a:t> caused by a decrease in work permit holders in construction and marine. This led to the economy hiring fewer workers for 2017.</a:t>
            </a:r>
          </a:p>
        </p:txBody>
      </p:sp>
      <p:pic>
        <p:nvPicPr>
          <p:cNvPr id="3" name="Picture 2">
            <a:extLst>
              <a:ext uri="{FF2B5EF4-FFF2-40B4-BE49-F238E27FC236}">
                <a16:creationId xmlns:a16="http://schemas.microsoft.com/office/drawing/2014/main" id="{9E40432C-7FF2-4CA0-A4E3-05FE0CD0CB74}"/>
              </a:ext>
            </a:extLst>
          </p:cNvPr>
          <p:cNvPicPr>
            <a:picLocks noChangeAspect="1"/>
          </p:cNvPicPr>
          <p:nvPr/>
        </p:nvPicPr>
        <p:blipFill rotWithShape="1">
          <a:blip r:embed="rId3"/>
          <a:srcRect l="922" r="1710"/>
          <a:stretch/>
        </p:blipFill>
        <p:spPr>
          <a:xfrm>
            <a:off x="176462" y="92308"/>
            <a:ext cx="11871160" cy="3701143"/>
          </a:xfrm>
          <a:prstGeom prst="rect">
            <a:avLst/>
          </a:prstGeom>
        </p:spPr>
      </p:pic>
      <p:sp>
        <p:nvSpPr>
          <p:cNvPr id="7" name="Subtitle 3">
            <a:extLst>
              <a:ext uri="{FF2B5EF4-FFF2-40B4-BE49-F238E27FC236}">
                <a16:creationId xmlns:a16="http://schemas.microsoft.com/office/drawing/2014/main" id="{9441A9AB-ED8E-4E16-ACB4-0F9E459CF77F}"/>
              </a:ext>
            </a:extLst>
          </p:cNvPr>
          <p:cNvSpPr txBox="1">
            <a:spLocks/>
          </p:cNvSpPr>
          <p:nvPr/>
        </p:nvSpPr>
        <p:spPr>
          <a:xfrm>
            <a:off x="9404131" y="4096664"/>
            <a:ext cx="2406316" cy="2429524"/>
          </a:xfrm>
          <a:prstGeom prst="rect">
            <a:avLst/>
          </a:prstGeom>
          <a:noFill/>
        </p:spPr>
        <p:txBody>
          <a:bodyPr vert="horz" lIns="91440" tIns="45720" rIns="91440" bIns="45720" rtlCol="0" anchor="ctr">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4"/>
            </a:pPr>
            <a:r>
              <a:rPr lang="en-US" sz="2400" i="0" dirty="0">
                <a:latin typeface="Calibri" panose="020F0502020204030204" pitchFamily="34" charset="0"/>
                <a:cs typeface="Calibri" panose="020F0502020204030204" pitchFamily="34" charset="0"/>
              </a:rPr>
              <a:t>This chart shows the </a:t>
            </a:r>
            <a:r>
              <a:rPr lang="en-US" sz="2400" b="1" i="0" dirty="0">
                <a:latin typeface="Calibri" panose="020F0502020204030204" pitchFamily="34" charset="0"/>
                <a:cs typeface="Calibri" panose="020F0502020204030204" pitchFamily="34" charset="0"/>
              </a:rPr>
              <a:t>upward trend </a:t>
            </a:r>
            <a:r>
              <a:rPr lang="en-US" sz="2400" i="0" dirty="0">
                <a:latin typeface="Calibri" panose="020F0502020204030204" pitchFamily="34" charset="0"/>
                <a:cs typeface="Calibri" panose="020F0502020204030204" pitchFamily="34" charset="0"/>
              </a:rPr>
              <a:t>of job vacancies from the </a:t>
            </a:r>
            <a:r>
              <a:rPr lang="en-US" sz="2400" b="1" i="0" dirty="0">
                <a:latin typeface="Calibri" panose="020F0502020204030204" pitchFamily="34" charset="0"/>
                <a:cs typeface="Calibri" panose="020F0502020204030204" pitchFamily="34" charset="0"/>
              </a:rPr>
              <a:t>first quarter of 2018 </a:t>
            </a:r>
            <a:r>
              <a:rPr lang="en-US" sz="2400" i="0" dirty="0">
                <a:latin typeface="Calibri" panose="020F0502020204030204" pitchFamily="34" charset="0"/>
                <a:cs typeface="Calibri" panose="020F0502020204030204" pitchFamily="34" charset="0"/>
              </a:rPr>
              <a:t>onwards, and it is </a:t>
            </a:r>
            <a:r>
              <a:rPr lang="en-US" sz="2400" b="1" i="0" dirty="0">
                <a:latin typeface="Calibri" panose="020F0502020204030204" pitchFamily="34" charset="0"/>
                <a:cs typeface="Calibri" panose="020F0502020204030204" pitchFamily="34" charset="0"/>
              </a:rPr>
              <a:t>projected to increase </a:t>
            </a:r>
            <a:r>
              <a:rPr lang="en-US" sz="2400" i="0" dirty="0">
                <a:latin typeface="Calibri" panose="020F0502020204030204" pitchFamily="34" charset="0"/>
                <a:cs typeface="Calibri" panose="020F0502020204030204" pitchFamily="34" charset="0"/>
              </a:rPr>
              <a:t>given the </a:t>
            </a:r>
            <a:r>
              <a:rPr lang="en-US" sz="2400" b="1" i="0" dirty="0">
                <a:latin typeface="Calibri" panose="020F0502020204030204" pitchFamily="34" charset="0"/>
                <a:cs typeface="Calibri" panose="020F0502020204030204" pitchFamily="34" charset="0"/>
              </a:rPr>
              <a:t>expanding share of services </a:t>
            </a:r>
            <a:r>
              <a:rPr lang="en-US" sz="2400" i="0" dirty="0">
                <a:latin typeface="Calibri" panose="020F0502020204030204" pitchFamily="34" charset="0"/>
                <a:cs typeface="Calibri" panose="020F0502020204030204" pitchFamily="34" charset="0"/>
              </a:rPr>
              <a:t>in the economy.</a:t>
            </a:r>
          </a:p>
        </p:txBody>
      </p:sp>
    </p:spTree>
    <p:extLst>
      <p:ext uri="{BB962C8B-B14F-4D97-AF65-F5344CB8AC3E}">
        <p14:creationId xmlns:p14="http://schemas.microsoft.com/office/powerpoint/2010/main" val="3005868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B048ECD-C6C4-415D-A242-DDD6F889BEF3}"/>
              </a:ext>
            </a:extLst>
          </p:cNvPr>
          <p:cNvSpPr>
            <a:spLocks noGrp="1"/>
          </p:cNvSpPr>
          <p:nvPr>
            <p:ph type="title"/>
          </p:nvPr>
        </p:nvSpPr>
        <p:spPr>
          <a:xfrm>
            <a:off x="2161381" y="4271928"/>
            <a:ext cx="7869233" cy="1207269"/>
          </a:xfrm>
        </p:spPr>
        <p:txBody>
          <a:bodyPr vert="horz" lIns="91440" tIns="45720" rIns="91440" bIns="45720" rtlCol="0" anchor="b">
            <a:noAutofit/>
          </a:bodyPr>
          <a:lstStyle/>
          <a:p>
            <a:pPr algn="ctr"/>
            <a:r>
              <a:rPr lang="en-US" kern="1200" dirty="0">
                <a:solidFill>
                  <a:srgbClr val="FFFFFF"/>
                </a:solidFill>
                <a:latin typeface="+mj-lt"/>
                <a:ea typeface="+mj-ea"/>
                <a:cs typeface="+mj-cs"/>
              </a:rPr>
              <a:t>BAR CHARTs OF </a:t>
            </a:r>
            <a:r>
              <a:rPr lang="en-US" dirty="0">
                <a:solidFill>
                  <a:srgbClr val="FFFFFF"/>
                </a:solidFill>
              </a:rPr>
              <a:t>IT OCCUPATIONS</a:t>
            </a:r>
            <a:r>
              <a:rPr lang="en-US" kern="1200" dirty="0">
                <a:solidFill>
                  <a:srgbClr val="FFFFFF"/>
                </a:solidFill>
                <a:latin typeface="+mj-lt"/>
                <a:ea typeface="+mj-ea"/>
                <a:cs typeface="+mj-cs"/>
              </a:rPr>
              <a:t> WITH THE HIGHEST AND LOWEST WAGES</a:t>
            </a:r>
          </a:p>
        </p:txBody>
      </p:sp>
      <p:sp>
        <p:nvSpPr>
          <p:cNvPr id="12" name="Rectangle 11">
            <a:extLst>
              <a:ext uri="{FF2B5EF4-FFF2-40B4-BE49-F238E27FC236}">
                <a16:creationId xmlns:a16="http://schemas.microsoft.com/office/drawing/2014/main" id="{A88329E3-0FFE-443E-B40B-519B878A8D5A}"/>
              </a:ext>
            </a:extLst>
          </p:cNvPr>
          <p:cNvSpPr/>
          <p:nvPr/>
        </p:nvSpPr>
        <p:spPr>
          <a:xfrm>
            <a:off x="2834190" y="5479197"/>
            <a:ext cx="6523613" cy="923330"/>
          </a:xfrm>
          <a:prstGeom prst="rect">
            <a:avLst/>
          </a:prstGeom>
        </p:spPr>
        <p:txBody>
          <a:bodyPr wrap="square">
            <a:spAutoFit/>
          </a:bodyPr>
          <a:lstStyle/>
          <a:p>
            <a:pPr algn="ctr"/>
            <a:r>
              <a:rPr lang="en-SG" dirty="0">
                <a:solidFill>
                  <a:schemeClr val="bg1"/>
                </a:solidFill>
                <a:latin typeface="Calibri" panose="020F0502020204030204" pitchFamily="34" charset="0"/>
                <a:cs typeface="Calibri" panose="020F0502020204030204" pitchFamily="34" charset="0"/>
              </a:rPr>
              <a:t>To help IT student make their decisions on whether to remain in the IT field, these charts let them consider the highest and lowest paying jobs, to give them a feel of what the field has to offer</a:t>
            </a:r>
          </a:p>
        </p:txBody>
      </p:sp>
      <p:pic>
        <p:nvPicPr>
          <p:cNvPr id="8" name="Picture 7">
            <a:extLst>
              <a:ext uri="{FF2B5EF4-FFF2-40B4-BE49-F238E27FC236}">
                <a16:creationId xmlns:a16="http://schemas.microsoft.com/office/drawing/2014/main" id="{057450E6-4C48-4ABA-8DD3-58EC96AB7A8C}"/>
              </a:ext>
            </a:extLst>
          </p:cNvPr>
          <p:cNvPicPr>
            <a:picLocks noChangeAspect="1"/>
          </p:cNvPicPr>
          <p:nvPr/>
        </p:nvPicPr>
        <p:blipFill rotWithShape="1">
          <a:blip r:embed="rId2"/>
          <a:srcRect l="1445" r="1445"/>
          <a:stretch/>
        </p:blipFill>
        <p:spPr>
          <a:xfrm>
            <a:off x="-1" y="65468"/>
            <a:ext cx="12192001" cy="4177348"/>
          </a:xfrm>
          <a:prstGeom prst="rect">
            <a:avLst/>
          </a:prstGeom>
        </p:spPr>
      </p:pic>
    </p:spTree>
    <p:extLst>
      <p:ext uri="{BB962C8B-B14F-4D97-AF65-F5344CB8AC3E}">
        <p14:creationId xmlns:p14="http://schemas.microsoft.com/office/powerpoint/2010/main" val="2315052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1FA82-7358-43ED-999F-CDD1F5149DA1}"/>
              </a:ext>
            </a:extLst>
          </p:cNvPr>
          <p:cNvPicPr>
            <a:picLocks noChangeAspect="1"/>
          </p:cNvPicPr>
          <p:nvPr/>
        </p:nvPicPr>
        <p:blipFill rotWithShape="1">
          <a:blip r:embed="rId2"/>
          <a:srcRect l="995" r="1767"/>
          <a:stretch/>
        </p:blipFill>
        <p:spPr>
          <a:xfrm>
            <a:off x="160420" y="197713"/>
            <a:ext cx="11855117" cy="3286764"/>
          </a:xfrm>
          <a:prstGeom prst="rect">
            <a:avLst/>
          </a:prstGeom>
        </p:spPr>
      </p:pic>
      <p:sp>
        <p:nvSpPr>
          <p:cNvPr id="10" name="Subtitle 3">
            <a:extLst>
              <a:ext uri="{FF2B5EF4-FFF2-40B4-BE49-F238E27FC236}">
                <a16:creationId xmlns:a16="http://schemas.microsoft.com/office/drawing/2014/main" id="{354212B1-E992-445F-B371-D8A3A7ECEB65}"/>
              </a:ext>
            </a:extLst>
          </p:cNvPr>
          <p:cNvSpPr txBox="1">
            <a:spLocks/>
          </p:cNvSpPr>
          <p:nvPr/>
        </p:nvSpPr>
        <p:spPr>
          <a:xfrm>
            <a:off x="540191" y="4230763"/>
            <a:ext cx="5363304" cy="2365981"/>
          </a:xfrm>
          <a:prstGeom prst="rect">
            <a:avLst/>
          </a:prstGeom>
          <a:noFill/>
        </p:spPr>
        <p:txBody>
          <a:bodyPr vert="horz" lIns="91440" tIns="45720" rIns="91440" bIns="45720" rtlCol="0" anchor="ctr">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a:pPr>
            <a:r>
              <a:rPr lang="en-US" sz="2400" i="0" dirty="0">
                <a:latin typeface="Calibri" panose="020F0502020204030204" pitchFamily="34" charset="0"/>
                <a:cs typeface="Calibri" panose="020F0502020204030204" pitchFamily="34" charset="0"/>
              </a:rPr>
              <a:t>This chart was plotted with the objective of allowing students to </a:t>
            </a:r>
            <a:r>
              <a:rPr lang="en-US" sz="2400" b="1" i="0" dirty="0">
                <a:latin typeface="Calibri" panose="020F0502020204030204" pitchFamily="34" charset="0"/>
                <a:cs typeface="Calibri" panose="020F0502020204030204" pitchFamily="34" charset="0"/>
              </a:rPr>
              <a:t>find out the best and worst paid jobs </a:t>
            </a:r>
            <a:r>
              <a:rPr lang="en-US" sz="2400" i="0" dirty="0">
                <a:latin typeface="Calibri" panose="020F0502020204030204" pitchFamily="34" charset="0"/>
                <a:cs typeface="Calibri" panose="020F0502020204030204" pitchFamily="34" charset="0"/>
              </a:rPr>
              <a:t>in the field of IT, if they were still considering continuing into it in the end. </a:t>
            </a:r>
          </a:p>
          <a:p>
            <a:pPr marL="457200" indent="-457200">
              <a:lnSpc>
                <a:spcPct val="90000"/>
              </a:lnSpc>
              <a:buFont typeface="+mj-lt"/>
              <a:buAutoNum type="arabicPeriod"/>
            </a:pPr>
            <a:r>
              <a:rPr lang="en-US" sz="2400" i="0" dirty="0">
                <a:latin typeface="Calibri" panose="020F0502020204030204" pitchFamily="34" charset="0"/>
                <a:cs typeface="Calibri" panose="020F0502020204030204" pitchFamily="34" charset="0"/>
              </a:rPr>
              <a:t>This would give them a general idea of the highest and lowest wages to potentially give them </a:t>
            </a:r>
            <a:r>
              <a:rPr lang="en-US" sz="2400" b="1" i="0" dirty="0">
                <a:latin typeface="Calibri" panose="020F0502020204030204" pitchFamily="34" charset="0"/>
                <a:cs typeface="Calibri" panose="020F0502020204030204" pitchFamily="34" charset="0"/>
              </a:rPr>
              <a:t>choices to aim for or avoid</a:t>
            </a:r>
            <a:r>
              <a:rPr lang="en-US" sz="2400" i="0" dirty="0">
                <a:latin typeface="Calibri" panose="020F0502020204030204" pitchFamily="34" charset="0"/>
                <a:cs typeface="Calibri" panose="020F0502020204030204" pitchFamily="34" charset="0"/>
              </a:rPr>
              <a:t>, and also </a:t>
            </a:r>
            <a:r>
              <a:rPr lang="en-US" sz="2400" b="1" i="0" dirty="0">
                <a:latin typeface="Calibri" panose="020F0502020204030204" pitchFamily="34" charset="0"/>
                <a:cs typeface="Calibri" panose="020F0502020204030204" pitchFamily="34" charset="0"/>
              </a:rPr>
              <a:t>expose them to the job options </a:t>
            </a:r>
            <a:r>
              <a:rPr lang="en-US" sz="2400" i="0" dirty="0">
                <a:latin typeface="Calibri" panose="020F0502020204030204" pitchFamily="34" charset="0"/>
                <a:cs typeface="Calibri" panose="020F0502020204030204" pitchFamily="34" charset="0"/>
              </a:rPr>
              <a:t>they have when they take the Computer and Information Sciences and Support Services Course.</a:t>
            </a:r>
          </a:p>
        </p:txBody>
      </p:sp>
      <p:sp>
        <p:nvSpPr>
          <p:cNvPr id="5" name="Subtitle 3">
            <a:extLst>
              <a:ext uri="{FF2B5EF4-FFF2-40B4-BE49-F238E27FC236}">
                <a16:creationId xmlns:a16="http://schemas.microsoft.com/office/drawing/2014/main" id="{15E80D7A-1568-4782-B35B-38B857730D00}"/>
              </a:ext>
            </a:extLst>
          </p:cNvPr>
          <p:cNvSpPr txBox="1">
            <a:spLocks/>
          </p:cNvSpPr>
          <p:nvPr/>
        </p:nvSpPr>
        <p:spPr>
          <a:xfrm>
            <a:off x="6288506" y="4131348"/>
            <a:ext cx="5181599" cy="2465396"/>
          </a:xfrm>
          <a:prstGeom prst="rect">
            <a:avLst/>
          </a:prstGeom>
          <a:noFill/>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3"/>
            </a:pPr>
            <a:r>
              <a:rPr lang="en-US" sz="2400" i="0" dirty="0">
                <a:latin typeface="Calibri" panose="020F0502020204030204" pitchFamily="34" charset="0"/>
                <a:cs typeface="Calibri" panose="020F0502020204030204" pitchFamily="34" charset="0"/>
              </a:rPr>
              <a:t>The maximum wages in the field of IT is $250K with Physicians, Sales agents and Architectural &amp; Engineering managers coming in with the </a:t>
            </a:r>
            <a:r>
              <a:rPr lang="en-US" sz="2400" b="1" i="0" dirty="0">
                <a:latin typeface="Calibri" panose="020F0502020204030204" pitchFamily="34" charset="0"/>
                <a:cs typeface="Calibri" panose="020F0502020204030204" pitchFamily="34" charset="0"/>
              </a:rPr>
              <a:t>highest pay, all jobs requiring higher education</a:t>
            </a:r>
            <a:r>
              <a:rPr lang="en-US" sz="2400" i="0" dirty="0">
                <a:latin typeface="Calibri" panose="020F0502020204030204" pitchFamily="34" charset="0"/>
                <a:cs typeface="Calibri" panose="020F0502020204030204" pitchFamily="34" charset="0"/>
              </a:rPr>
              <a:t>.</a:t>
            </a:r>
          </a:p>
          <a:p>
            <a:pPr marL="457200" indent="-457200">
              <a:lnSpc>
                <a:spcPct val="90000"/>
              </a:lnSpc>
              <a:buFont typeface="+mj-lt"/>
              <a:buAutoNum type="arabicPeriod" startAt="3"/>
            </a:pPr>
            <a:r>
              <a:rPr lang="en-US" sz="2400" i="0" dirty="0">
                <a:latin typeface="Calibri" panose="020F0502020204030204" pitchFamily="34" charset="0"/>
                <a:cs typeface="Calibri" panose="020F0502020204030204" pitchFamily="34" charset="0"/>
              </a:rPr>
              <a:t>Lowest wages go to jobs more on the </a:t>
            </a:r>
            <a:r>
              <a:rPr lang="en-US" sz="2400" b="1" i="0" dirty="0">
                <a:latin typeface="Calibri" panose="020F0502020204030204" pitchFamily="34" charset="0"/>
                <a:cs typeface="Calibri" panose="020F0502020204030204" pitchFamily="34" charset="0"/>
              </a:rPr>
              <a:t>manual </a:t>
            </a:r>
            <a:r>
              <a:rPr lang="en-US" sz="2400" b="1" i="0" dirty="0" err="1">
                <a:latin typeface="Calibri" panose="020F0502020204030204" pitchFamily="34" charset="0"/>
                <a:cs typeface="Calibri" panose="020F0502020204030204" pitchFamily="34" charset="0"/>
              </a:rPr>
              <a:t>labour</a:t>
            </a:r>
            <a:r>
              <a:rPr lang="en-US" sz="2400" i="0" dirty="0">
                <a:latin typeface="Calibri" panose="020F0502020204030204" pitchFamily="34" charset="0"/>
                <a:cs typeface="Calibri" panose="020F0502020204030204" pitchFamily="34" charset="0"/>
              </a:rPr>
              <a:t> side, or to jobs with </a:t>
            </a:r>
            <a:r>
              <a:rPr lang="en-US" sz="2400" b="1" i="0" dirty="0">
                <a:latin typeface="Calibri" panose="020F0502020204030204" pitchFamily="34" charset="0"/>
                <a:cs typeface="Calibri" panose="020F0502020204030204" pitchFamily="34" charset="0"/>
              </a:rPr>
              <a:t>lower qualifications</a:t>
            </a:r>
            <a:r>
              <a:rPr lang="en-US" sz="2400" i="0" dirty="0">
                <a:latin typeface="Calibri" panose="020F0502020204030204" pitchFamily="34" charset="0"/>
                <a:cs typeface="Calibri" panose="020F0502020204030204" pitchFamily="34" charset="0"/>
              </a:rPr>
              <a:t>, such as food servers, entertainment workers, and animal breeders.</a:t>
            </a:r>
          </a:p>
        </p:txBody>
      </p:sp>
      <p:pic>
        <p:nvPicPr>
          <p:cNvPr id="3" name="Picture 2">
            <a:extLst>
              <a:ext uri="{FF2B5EF4-FFF2-40B4-BE49-F238E27FC236}">
                <a16:creationId xmlns:a16="http://schemas.microsoft.com/office/drawing/2014/main" id="{9E40432C-7FF2-4CA0-A4E3-05FE0CD0CB74}"/>
              </a:ext>
            </a:extLst>
          </p:cNvPr>
          <p:cNvPicPr>
            <a:picLocks noChangeAspect="1"/>
          </p:cNvPicPr>
          <p:nvPr/>
        </p:nvPicPr>
        <p:blipFill rotWithShape="1">
          <a:blip r:embed="rId3"/>
          <a:srcRect l="922" r="1710"/>
          <a:stretch/>
        </p:blipFill>
        <p:spPr>
          <a:xfrm>
            <a:off x="176462" y="92308"/>
            <a:ext cx="11871160" cy="3701143"/>
          </a:xfrm>
          <a:prstGeom prst="rect">
            <a:avLst/>
          </a:prstGeom>
        </p:spPr>
      </p:pic>
      <p:pic>
        <p:nvPicPr>
          <p:cNvPr id="7" name="Picture 6">
            <a:extLst>
              <a:ext uri="{FF2B5EF4-FFF2-40B4-BE49-F238E27FC236}">
                <a16:creationId xmlns:a16="http://schemas.microsoft.com/office/drawing/2014/main" id="{B8E0E0E7-DE4D-4C90-8CEF-C65A75253AA3}"/>
              </a:ext>
            </a:extLst>
          </p:cNvPr>
          <p:cNvPicPr>
            <a:picLocks noChangeAspect="1"/>
          </p:cNvPicPr>
          <p:nvPr/>
        </p:nvPicPr>
        <p:blipFill rotWithShape="1">
          <a:blip r:embed="rId4"/>
          <a:srcRect l="2595" t="4687" r="1445" b="6713"/>
          <a:stretch/>
        </p:blipFill>
        <p:spPr>
          <a:xfrm>
            <a:off x="144379" y="261256"/>
            <a:ext cx="12047622" cy="3701143"/>
          </a:xfrm>
          <a:prstGeom prst="rect">
            <a:avLst/>
          </a:prstGeom>
        </p:spPr>
      </p:pic>
    </p:spTree>
    <p:extLst>
      <p:ext uri="{BB962C8B-B14F-4D97-AF65-F5344CB8AC3E}">
        <p14:creationId xmlns:p14="http://schemas.microsoft.com/office/powerpoint/2010/main" val="269334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1FA82-7358-43ED-999F-CDD1F5149DA1}"/>
              </a:ext>
            </a:extLst>
          </p:cNvPr>
          <p:cNvPicPr>
            <a:picLocks noChangeAspect="1"/>
          </p:cNvPicPr>
          <p:nvPr/>
        </p:nvPicPr>
        <p:blipFill rotWithShape="1">
          <a:blip r:embed="rId2"/>
          <a:srcRect l="995" r="1767"/>
          <a:stretch/>
        </p:blipFill>
        <p:spPr>
          <a:xfrm>
            <a:off x="160420" y="197713"/>
            <a:ext cx="11855117" cy="3286764"/>
          </a:xfrm>
          <a:prstGeom prst="rect">
            <a:avLst/>
          </a:prstGeom>
        </p:spPr>
      </p:pic>
      <p:sp>
        <p:nvSpPr>
          <p:cNvPr id="10" name="Subtitle 3">
            <a:extLst>
              <a:ext uri="{FF2B5EF4-FFF2-40B4-BE49-F238E27FC236}">
                <a16:creationId xmlns:a16="http://schemas.microsoft.com/office/drawing/2014/main" id="{354212B1-E992-445F-B371-D8A3A7ECEB65}"/>
              </a:ext>
            </a:extLst>
          </p:cNvPr>
          <p:cNvSpPr txBox="1">
            <a:spLocks/>
          </p:cNvSpPr>
          <p:nvPr/>
        </p:nvSpPr>
        <p:spPr>
          <a:xfrm>
            <a:off x="540191" y="4230763"/>
            <a:ext cx="4128062" cy="2365981"/>
          </a:xfrm>
          <a:prstGeom prst="rect">
            <a:avLst/>
          </a:prstGeom>
          <a:noFill/>
        </p:spPr>
        <p:txBody>
          <a:bodyPr vert="horz" lIns="91440" tIns="45720" rIns="91440" bIns="45720" rtlCol="0" anchor="ctr">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nSpc>
                <a:spcPct val="90000"/>
              </a:lnSpc>
              <a:buFont typeface="+mj-lt"/>
              <a:buAutoNum type="arabicPeriod" startAt="5"/>
            </a:pPr>
            <a:r>
              <a:rPr lang="en-US" sz="2400" i="0" dirty="0">
                <a:latin typeface="Calibri" panose="020F0502020204030204" pitchFamily="34" charset="0"/>
                <a:cs typeface="Calibri" panose="020F0502020204030204" pitchFamily="34" charset="0"/>
              </a:rPr>
              <a:t>Given the plotted example of the wages of different occupations, with qualifications generally known. It is </a:t>
            </a:r>
            <a:r>
              <a:rPr lang="en-US" sz="2400" b="1" i="0" dirty="0">
                <a:latin typeface="Calibri" panose="020F0502020204030204" pitchFamily="34" charset="0"/>
                <a:cs typeface="Calibri" panose="020F0502020204030204" pitchFamily="34" charset="0"/>
              </a:rPr>
              <a:t>suggested that students do take up higher qualification studies, regardless of the industry field</a:t>
            </a:r>
            <a:r>
              <a:rPr lang="en-US" sz="2400" i="0" dirty="0">
                <a:latin typeface="Calibri" panose="020F0502020204030204" pitchFamily="34" charset="0"/>
                <a:cs typeface="Calibri" panose="020F0502020204030204" pitchFamily="34" charset="0"/>
              </a:rPr>
              <a:t>, in order to get </a:t>
            </a:r>
            <a:r>
              <a:rPr lang="en-US" sz="2400" b="1" i="0" dirty="0">
                <a:latin typeface="Calibri" panose="020F0502020204030204" pitchFamily="34" charset="0"/>
                <a:cs typeface="Calibri" panose="020F0502020204030204" pitchFamily="34" charset="0"/>
              </a:rPr>
              <a:t>better paying jobs</a:t>
            </a:r>
            <a:r>
              <a:rPr lang="en-US" sz="2400" i="0" dirty="0">
                <a:latin typeface="Calibri" panose="020F0502020204030204" pitchFamily="34" charset="0"/>
                <a:cs typeface="Calibri" panose="020F0502020204030204" pitchFamily="34" charset="0"/>
              </a:rPr>
              <a:t>.</a:t>
            </a:r>
          </a:p>
        </p:txBody>
      </p:sp>
      <p:pic>
        <p:nvPicPr>
          <p:cNvPr id="3" name="Picture 2">
            <a:extLst>
              <a:ext uri="{FF2B5EF4-FFF2-40B4-BE49-F238E27FC236}">
                <a16:creationId xmlns:a16="http://schemas.microsoft.com/office/drawing/2014/main" id="{9E40432C-7FF2-4CA0-A4E3-05FE0CD0CB74}"/>
              </a:ext>
            </a:extLst>
          </p:cNvPr>
          <p:cNvPicPr>
            <a:picLocks noChangeAspect="1"/>
          </p:cNvPicPr>
          <p:nvPr/>
        </p:nvPicPr>
        <p:blipFill rotWithShape="1">
          <a:blip r:embed="rId3"/>
          <a:srcRect l="922" r="1710"/>
          <a:stretch/>
        </p:blipFill>
        <p:spPr>
          <a:xfrm>
            <a:off x="176462" y="92308"/>
            <a:ext cx="11871160" cy="3701143"/>
          </a:xfrm>
          <a:prstGeom prst="rect">
            <a:avLst/>
          </a:prstGeom>
        </p:spPr>
      </p:pic>
      <p:pic>
        <p:nvPicPr>
          <p:cNvPr id="7" name="Picture 6">
            <a:extLst>
              <a:ext uri="{FF2B5EF4-FFF2-40B4-BE49-F238E27FC236}">
                <a16:creationId xmlns:a16="http://schemas.microsoft.com/office/drawing/2014/main" id="{B8E0E0E7-DE4D-4C90-8CEF-C65A75253AA3}"/>
              </a:ext>
            </a:extLst>
          </p:cNvPr>
          <p:cNvPicPr>
            <a:picLocks noChangeAspect="1"/>
          </p:cNvPicPr>
          <p:nvPr/>
        </p:nvPicPr>
        <p:blipFill rotWithShape="1">
          <a:blip r:embed="rId4"/>
          <a:srcRect l="2595" t="4687" r="1445" b="6713"/>
          <a:stretch/>
        </p:blipFill>
        <p:spPr>
          <a:xfrm>
            <a:off x="144379" y="261256"/>
            <a:ext cx="12047622" cy="3701143"/>
          </a:xfrm>
          <a:prstGeom prst="rect">
            <a:avLst/>
          </a:prstGeom>
        </p:spPr>
      </p:pic>
    </p:spTree>
    <p:extLst>
      <p:ext uri="{BB962C8B-B14F-4D97-AF65-F5344CB8AC3E}">
        <p14:creationId xmlns:p14="http://schemas.microsoft.com/office/powerpoint/2010/main" val="2583972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 descr="Image result for background connections">
            <a:extLst>
              <a:ext uri="{FF2B5EF4-FFF2-40B4-BE49-F238E27FC236}">
                <a16:creationId xmlns:a16="http://schemas.microsoft.com/office/drawing/2014/main" id="{CE63AD48-F724-4E40-BD08-B0C8399564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35" b="286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A328A066-E490-4B78-821B-ECA78C66E21D}"/>
              </a:ext>
            </a:extLst>
          </p:cNvPr>
          <p:cNvSpPr/>
          <p:nvPr/>
        </p:nvSpPr>
        <p:spPr>
          <a:xfrm>
            <a:off x="1" y="0"/>
            <a:ext cx="12191980"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a:xfrm>
            <a:off x="8022021" y="3231931"/>
            <a:ext cx="3852041" cy="1834056"/>
          </a:xfrm>
        </p:spPr>
        <p:txBody>
          <a:bodyPr vert="horz" lIns="91440" tIns="45720" rIns="91440" bIns="45720" rtlCol="0" anchor="b">
            <a:normAutofit/>
          </a:bodyPr>
          <a:lstStyle/>
          <a:p>
            <a:pPr>
              <a:lnSpc>
                <a:spcPct val="90000"/>
              </a:lnSpc>
            </a:pPr>
            <a:br>
              <a:rPr lang="en-US" sz="4000" dirty="0"/>
            </a:br>
            <a:br>
              <a:rPr lang="en-US" sz="4000" dirty="0"/>
            </a:br>
            <a:r>
              <a:rPr lang="en-US" sz="4000" dirty="0"/>
              <a:t>THANK YOU</a:t>
            </a:r>
          </a:p>
        </p:txBody>
      </p:sp>
      <p:cxnSp>
        <p:nvCxnSpPr>
          <p:cNvPr id="31" name="Straight Connector 3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6" name="Subtitle 3">
            <a:extLst>
              <a:ext uri="{FF2B5EF4-FFF2-40B4-BE49-F238E27FC236}">
                <a16:creationId xmlns:a16="http://schemas.microsoft.com/office/drawing/2014/main" id="{8F5119DA-10F8-4D2B-845C-95C6EEE84F0B}"/>
              </a:ext>
            </a:extLst>
          </p:cNvPr>
          <p:cNvSpPr txBox="1">
            <a:spLocks/>
          </p:cNvSpPr>
          <p:nvPr/>
        </p:nvSpPr>
        <p:spPr>
          <a:xfrm>
            <a:off x="9679764" y="3321078"/>
            <a:ext cx="3308131" cy="1655762"/>
          </a:xfrm>
          <a:prstGeom prst="rect">
            <a:avLst/>
          </a:prstGeom>
          <a:noFill/>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1800" i="1"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0000"/>
              </a:lnSpc>
            </a:pPr>
            <a:r>
              <a:rPr lang="en-US" sz="2400" dirty="0">
                <a:latin typeface="Calibri" panose="020F0502020204030204" pitchFamily="34" charset="0"/>
                <a:cs typeface="Calibri" panose="020F0502020204030204" pitchFamily="34" charset="0"/>
              </a:rPr>
              <a:t>fin</a:t>
            </a:r>
          </a:p>
        </p:txBody>
      </p:sp>
    </p:spTree>
    <p:extLst>
      <p:ext uri="{BB962C8B-B14F-4D97-AF65-F5344CB8AC3E}">
        <p14:creationId xmlns:p14="http://schemas.microsoft.com/office/powerpoint/2010/main" val="415367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background shapes">
            <a:extLst>
              <a:ext uri="{FF2B5EF4-FFF2-40B4-BE49-F238E27FC236}">
                <a16:creationId xmlns:a16="http://schemas.microsoft.com/office/drawing/2014/main" id="{088AF756-3AE1-4B31-8C7A-565A0C0AF2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818" b="17929"/>
          <a:stretch/>
        </p:blipFill>
        <p:spPr bwMode="auto">
          <a:xfrm>
            <a:off x="9966960" y="0"/>
            <a:ext cx="2225040" cy="61495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FB2D55A-1ED5-4F34-9CB6-7C2CE09CCB9B}"/>
              </a:ext>
            </a:extLst>
          </p:cNvPr>
          <p:cNvSpPr/>
          <p:nvPr/>
        </p:nvSpPr>
        <p:spPr>
          <a:xfrm>
            <a:off x="9966960" y="0"/>
            <a:ext cx="2225040" cy="6149596"/>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9198116" cy="432000"/>
          </a:xfrm>
        </p:spPr>
        <p:txBody>
          <a:bodyPr/>
          <a:lstStyle/>
          <a:p>
            <a:r>
              <a:rPr lang="en-ZA" dirty="0"/>
              <a:t>Data sets used</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517579018"/>
              </p:ext>
            </p:extLst>
          </p:nvPr>
        </p:nvGraphicFramePr>
        <p:xfrm>
          <a:off x="432000" y="1116154"/>
          <a:ext cx="11455400" cy="5347280"/>
        </p:xfrm>
        <a:graphic>
          <a:graphicData uri="http://schemas.openxmlformats.org/drawingml/2006/table">
            <a:tbl>
              <a:tblPr firstRow="1" firstCol="1">
                <a:tableStyleId>{5C22544A-7EE6-4342-B048-85BDC9FD1C3A}</a:tableStyleId>
              </a:tblPr>
              <a:tblGrid>
                <a:gridCol w="1527629">
                  <a:extLst>
                    <a:ext uri="{9D8B030D-6E8A-4147-A177-3AD203B41FA5}">
                      <a16:colId xmlns:a16="http://schemas.microsoft.com/office/drawing/2014/main" val="1173992025"/>
                    </a:ext>
                  </a:extLst>
                </a:gridCol>
                <a:gridCol w="3172408">
                  <a:extLst>
                    <a:ext uri="{9D8B030D-6E8A-4147-A177-3AD203B41FA5}">
                      <a16:colId xmlns:a16="http://schemas.microsoft.com/office/drawing/2014/main" val="115202853"/>
                    </a:ext>
                  </a:extLst>
                </a:gridCol>
                <a:gridCol w="3097763">
                  <a:extLst>
                    <a:ext uri="{9D8B030D-6E8A-4147-A177-3AD203B41FA5}">
                      <a16:colId xmlns:a16="http://schemas.microsoft.com/office/drawing/2014/main" val="3778082769"/>
                    </a:ext>
                  </a:extLst>
                </a:gridCol>
                <a:gridCol w="3657600">
                  <a:extLst>
                    <a:ext uri="{9D8B030D-6E8A-4147-A177-3AD203B41FA5}">
                      <a16:colId xmlns:a16="http://schemas.microsoft.com/office/drawing/2014/main" val="1136644251"/>
                    </a:ext>
                  </a:extLst>
                </a:gridCol>
              </a:tblGrid>
              <a:tr h="1952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srgbClr val="FFFFFF"/>
                          </a:solidFill>
                          <a:effectLst/>
                          <a:uLnTx/>
                          <a:uFillTx/>
                          <a:latin typeface="Arial"/>
                          <a:ea typeface="+mn-ea"/>
                          <a:cs typeface="+mn-cs"/>
                        </a:rPr>
                        <a:t>Chart Type</a:t>
                      </a:r>
                    </a:p>
                    <a:p>
                      <a:pPr algn="ctr"/>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ZA" sz="1600" b="0" dirty="0">
                          <a:solidFill>
                            <a:schemeClr val="bg1"/>
                          </a:solidFill>
                          <a:latin typeface="+mj-lt"/>
                        </a:rPr>
                        <a:t>Chart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ZA" sz="1600" b="0" dirty="0">
                          <a:solidFill>
                            <a:schemeClr val="bg1"/>
                          </a:solidFill>
                          <a:latin typeface="+mj-lt"/>
                        </a:rPr>
                        <a:t>Dataset URL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7223600"/>
                  </a:ext>
                </a:extLst>
              </a:tr>
              <a:tr h="590060">
                <a:tc>
                  <a:txBody>
                    <a:bodyPr/>
                    <a:lstStyle/>
                    <a:p>
                      <a:pPr algn="ctr"/>
                      <a:r>
                        <a:rPr lang="en-ZA" sz="1600" b="0" i="0" dirty="0">
                          <a:solidFill>
                            <a:schemeClr val="tx1">
                              <a:lumMod val="75000"/>
                              <a:lumOff val="25000"/>
                            </a:schemeClr>
                          </a:solidFill>
                        </a:rPr>
                        <a:t>Scatter</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a:solidFill>
                            <a:schemeClr val="tx1">
                              <a:lumMod val="75000"/>
                              <a:lumOff val="25000"/>
                            </a:schemeClr>
                          </a:solidFill>
                          <a:latin typeface="Calibri" panose="020F0502020204030204" pitchFamily="34" charset="0"/>
                          <a:cs typeface="Calibri" panose="020F0502020204030204" pitchFamily="34" charset="0"/>
                        </a:rPr>
                        <a:t>Monthly Salary against Employment Rate for each University Industry</a:t>
                      </a:r>
                      <a:endParaRPr lang="en-ZA" sz="16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0" hangingPunct="1"/>
                      <a:r>
                        <a:rPr lang="en-US" sz="1600" kern="1200" dirty="0">
                          <a:solidFill>
                            <a:schemeClr val="tx1">
                              <a:lumMod val="75000"/>
                              <a:lumOff val="25000"/>
                            </a:schemeClr>
                          </a:solidFill>
                          <a:latin typeface="Calibri" panose="020F0502020204030204" pitchFamily="34" charset="0"/>
                          <a:ea typeface="+mn-ea"/>
                          <a:cs typeface="Calibri" panose="020F0502020204030204" pitchFamily="34" charset="0"/>
                        </a:rPr>
                        <a:t>Graduate Employment Survey - NTU, NUS, SIT, SMU &amp; SUTD</a:t>
                      </a:r>
                      <a:endParaRPr lang="en-ZA" sz="1600" kern="1200" dirty="0">
                        <a:solidFill>
                          <a:schemeClr val="tx1">
                            <a:lumMod val="75000"/>
                            <a:lumOff val="25000"/>
                          </a:schemeClr>
                        </a:solidFill>
                        <a:latin typeface="Calibri" panose="020F0502020204030204" pitchFamily="34" charset="0"/>
                        <a:ea typeface="+mn-ea"/>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400" dirty="0">
                          <a:solidFill>
                            <a:schemeClr val="tx1">
                              <a:lumMod val="75000"/>
                              <a:lumOff val="25000"/>
                            </a:schemeClr>
                          </a:solidFill>
                          <a:latin typeface="Calibri" panose="020F0502020204030204" pitchFamily="34" charset="0"/>
                          <a:cs typeface="Calibri" panose="020F0502020204030204" pitchFamily="34" charset="0"/>
                          <a:hlinkClick r:id="rId3"/>
                        </a:rPr>
                        <a:t>https://data.gov.sg/dataset/graduate-employment-survey-ntu-nus-sit-smu-sutd</a:t>
                      </a:r>
                      <a:endParaRPr lang="en-ZA" sz="14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83495943"/>
                  </a:ext>
                </a:extLst>
              </a:tr>
              <a:tr h="590060">
                <a:tc>
                  <a:txBody>
                    <a:bodyPr/>
                    <a:lstStyle/>
                    <a:p>
                      <a:pPr algn="ctr"/>
                      <a:r>
                        <a:rPr lang="en-ZA" sz="1600" b="0" i="0" dirty="0">
                          <a:solidFill>
                            <a:schemeClr val="tx1">
                              <a:lumMod val="75000"/>
                              <a:lumOff val="25000"/>
                            </a:schemeClr>
                          </a:solidFill>
                        </a:rPr>
                        <a:t>Boxplot</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latin typeface="Calibri" panose="020F0502020204030204" pitchFamily="34" charset="0"/>
                          <a:cs typeface="Calibri" panose="020F0502020204030204" pitchFamily="34" charset="0"/>
                        </a:rPr>
                        <a:t>Monthly Salary for each </a:t>
                      </a:r>
                      <a:r>
                        <a:rPr lang="en-US" sz="1600" dirty="0">
                          <a:solidFill>
                            <a:schemeClr val="tx1">
                              <a:lumMod val="75000"/>
                              <a:lumOff val="25000"/>
                            </a:schemeClr>
                          </a:solidFill>
                          <a:latin typeface="Calibri" panose="020F0502020204030204" pitchFamily="34" charset="0"/>
                          <a:cs typeface="Calibri" panose="020F0502020204030204" pitchFamily="34" charset="0"/>
                        </a:rPr>
                        <a:t>Industry</a:t>
                      </a:r>
                      <a:r>
                        <a:rPr lang="en-ZA" sz="1600" dirty="0">
                          <a:solidFill>
                            <a:schemeClr val="tx1">
                              <a:lumMod val="75000"/>
                              <a:lumOff val="25000"/>
                            </a:schemeClr>
                          </a:solidFill>
                          <a:latin typeface="Calibri" panose="020F0502020204030204" pitchFamily="34" charset="0"/>
                          <a:cs typeface="Calibri" panose="020F0502020204030204" pitchFamily="34" charset="0"/>
                        </a:rPr>
                        <a:t> </a:t>
                      </a: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0" hangingPunct="1"/>
                      <a:r>
                        <a:rPr lang="en-US" sz="1600" kern="1200" dirty="0">
                          <a:solidFill>
                            <a:schemeClr val="tx1">
                              <a:lumMod val="75000"/>
                              <a:lumOff val="25000"/>
                            </a:schemeClr>
                          </a:solidFill>
                          <a:latin typeface="Calibri" panose="020F0502020204030204" pitchFamily="34" charset="0"/>
                          <a:ea typeface="+mn-ea"/>
                          <a:cs typeface="Calibri" panose="020F0502020204030204" pitchFamily="34" charset="0"/>
                        </a:rPr>
                        <a:t>Graduate Employment Survey - NTU, NUS, SIT, SMU &amp; SUTD</a:t>
                      </a:r>
                      <a:endParaRPr lang="en-ZA" sz="1600" kern="1200" dirty="0">
                        <a:solidFill>
                          <a:schemeClr val="tx1">
                            <a:lumMod val="75000"/>
                            <a:lumOff val="25000"/>
                          </a:schemeClr>
                        </a:solidFill>
                        <a:latin typeface="Calibri" panose="020F0502020204030204" pitchFamily="34" charset="0"/>
                        <a:ea typeface="+mn-ea"/>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400" dirty="0">
                          <a:solidFill>
                            <a:schemeClr val="tx1">
                              <a:lumMod val="75000"/>
                              <a:lumOff val="25000"/>
                            </a:schemeClr>
                          </a:solidFill>
                          <a:latin typeface="Calibri" panose="020F0502020204030204" pitchFamily="34" charset="0"/>
                          <a:cs typeface="Calibri" panose="020F0502020204030204" pitchFamily="34" charset="0"/>
                          <a:hlinkClick r:id="rId3"/>
                        </a:rPr>
                        <a:t>https://data.gov.sg/dataset/graduate-employment-survey-ntu-nus-sit-smu-sutd</a:t>
                      </a:r>
                      <a:endParaRPr lang="en-ZA" sz="14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12132828"/>
                  </a:ext>
                </a:extLst>
              </a:tr>
              <a:tr h="590060">
                <a:tc>
                  <a:txBody>
                    <a:bodyPr/>
                    <a:lstStyle/>
                    <a:p>
                      <a:pPr algn="ctr"/>
                      <a:r>
                        <a:rPr lang="en-ZA" sz="1600" b="0" i="0" dirty="0">
                          <a:solidFill>
                            <a:schemeClr val="tx1">
                              <a:lumMod val="75000"/>
                              <a:lumOff val="25000"/>
                            </a:schemeClr>
                          </a:solidFill>
                        </a:rPr>
                        <a:t>Line graph</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ZA" sz="1600" dirty="0">
                          <a:solidFill>
                            <a:schemeClr val="tx1">
                              <a:lumMod val="75000"/>
                              <a:lumOff val="25000"/>
                            </a:schemeClr>
                          </a:solidFill>
                          <a:latin typeface="Calibri" panose="020F0502020204030204" pitchFamily="34" charset="0"/>
                          <a:cs typeface="Calibri" panose="020F0502020204030204" pitchFamily="34" charset="0"/>
                        </a:rPr>
                        <a:t>Annual Salary for each Workforce Industry from 1980 to 2016</a:t>
                      </a: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0" hangingPunct="1"/>
                      <a:r>
                        <a:rPr lang="en-US" sz="1600" kern="1200" dirty="0">
                          <a:solidFill>
                            <a:schemeClr val="tx1">
                              <a:lumMod val="75000"/>
                              <a:lumOff val="25000"/>
                            </a:schemeClr>
                          </a:solidFill>
                          <a:latin typeface="Calibri" panose="020F0502020204030204" pitchFamily="34" charset="0"/>
                          <a:ea typeface="+mn-ea"/>
                          <a:cs typeface="Calibri" panose="020F0502020204030204" pitchFamily="34" charset="0"/>
                        </a:rPr>
                        <a:t>Compensation Of Employees By Industry At Current Prices, Annual</a:t>
                      </a:r>
                      <a:endParaRPr lang="en-ZA" sz="1600" kern="1200" dirty="0">
                        <a:solidFill>
                          <a:schemeClr val="tx1">
                            <a:lumMod val="75000"/>
                            <a:lumOff val="25000"/>
                          </a:schemeClr>
                        </a:solidFill>
                        <a:latin typeface="Calibri" panose="020F0502020204030204" pitchFamily="34" charset="0"/>
                        <a:ea typeface="+mn-ea"/>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400" dirty="0">
                          <a:solidFill>
                            <a:schemeClr val="tx1">
                              <a:lumMod val="75000"/>
                              <a:lumOff val="25000"/>
                            </a:schemeClr>
                          </a:solidFill>
                          <a:latin typeface="Calibri" panose="020F0502020204030204" pitchFamily="34" charset="0"/>
                          <a:cs typeface="Calibri" panose="020F0502020204030204" pitchFamily="34" charset="0"/>
                          <a:hlinkClick r:id="rId4"/>
                        </a:rPr>
                        <a:t>https://data.gov.sg/dataset/compensation-of-employees-by-industry-at-current-prices-annual</a:t>
                      </a:r>
                      <a:endParaRPr lang="en-ZA" sz="14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94300830"/>
                  </a:ext>
                </a:extLst>
              </a:tr>
              <a:tr h="590060">
                <a:tc>
                  <a:txBody>
                    <a:bodyPr/>
                    <a:lstStyle/>
                    <a:p>
                      <a:pPr algn="ctr"/>
                      <a:r>
                        <a:rPr lang="en-ZA" sz="1600" b="0" i="0" dirty="0">
                          <a:solidFill>
                            <a:schemeClr val="tx1">
                              <a:lumMod val="75000"/>
                              <a:lumOff val="25000"/>
                            </a:schemeClr>
                          </a:solidFill>
                        </a:rPr>
                        <a:t>Histogram</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a:solidFill>
                            <a:schemeClr val="tx1">
                              <a:lumMod val="75000"/>
                              <a:lumOff val="25000"/>
                            </a:schemeClr>
                          </a:solidFill>
                          <a:latin typeface="Calibri" panose="020F0502020204030204" pitchFamily="34" charset="0"/>
                          <a:cs typeface="Calibri" panose="020F0502020204030204" pitchFamily="34" charset="0"/>
                        </a:rPr>
                        <a:t>Frequency of Job Vacancies for each Workforce Industry</a:t>
                      </a:r>
                      <a:endParaRPr lang="en-ZA" sz="16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0" hangingPunct="1"/>
                      <a:r>
                        <a:rPr lang="en-US" sz="1600" kern="1200" dirty="0">
                          <a:solidFill>
                            <a:schemeClr val="tx1">
                              <a:lumMod val="75000"/>
                              <a:lumOff val="25000"/>
                            </a:schemeClr>
                          </a:solidFill>
                          <a:latin typeface="Calibri" panose="020F0502020204030204" pitchFamily="34" charset="0"/>
                          <a:ea typeface="+mn-ea"/>
                          <a:cs typeface="Calibri" panose="020F0502020204030204" pitchFamily="34" charset="0"/>
                        </a:rPr>
                        <a:t>Job Vacancy by Industry and Occupational Group, Quarterly</a:t>
                      </a:r>
                      <a:endParaRPr lang="en-ZA" sz="1600" kern="1200" dirty="0">
                        <a:solidFill>
                          <a:schemeClr val="tx1">
                            <a:lumMod val="75000"/>
                            <a:lumOff val="25000"/>
                          </a:schemeClr>
                        </a:solidFill>
                        <a:latin typeface="Calibri" panose="020F0502020204030204" pitchFamily="34" charset="0"/>
                        <a:ea typeface="+mn-ea"/>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400" dirty="0">
                          <a:solidFill>
                            <a:schemeClr val="tx1">
                              <a:lumMod val="75000"/>
                              <a:lumOff val="25000"/>
                            </a:schemeClr>
                          </a:solidFill>
                          <a:latin typeface="Calibri" panose="020F0502020204030204" pitchFamily="34" charset="0"/>
                          <a:cs typeface="Calibri" panose="020F0502020204030204" pitchFamily="34" charset="0"/>
                          <a:hlinkClick r:id="rId5"/>
                        </a:rPr>
                        <a:t>https://data.gov.sg/dataset/job-vacancy-by-industry-and-occupational-group-quarterly</a:t>
                      </a:r>
                      <a:endParaRPr lang="en-ZA" sz="14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87728417"/>
                  </a:ext>
                </a:extLst>
              </a:tr>
              <a:tr h="590060">
                <a:tc>
                  <a:txBody>
                    <a:bodyPr/>
                    <a:lstStyle/>
                    <a:p>
                      <a:pPr algn="ctr"/>
                      <a:r>
                        <a:rPr lang="en-ZA" sz="1600" b="0" i="0" dirty="0">
                          <a:solidFill>
                            <a:schemeClr val="tx1">
                              <a:lumMod val="75000"/>
                              <a:lumOff val="25000"/>
                            </a:schemeClr>
                          </a:solidFill>
                        </a:rPr>
                        <a:t>Line graph</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a:solidFill>
                            <a:schemeClr val="tx1">
                              <a:lumMod val="75000"/>
                              <a:lumOff val="25000"/>
                            </a:schemeClr>
                          </a:solidFill>
                          <a:latin typeface="Calibri" panose="020F0502020204030204" pitchFamily="34" charset="0"/>
                          <a:cs typeface="Calibri" panose="020F0502020204030204" pitchFamily="34" charset="0"/>
                        </a:rPr>
                        <a:t>Job Vacancies against Year from 1990 to 2016</a:t>
                      </a: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14400" rtl="0" eaLnBrk="1" latinLnBrk="0" hangingPunct="1"/>
                      <a:r>
                        <a:rPr lang="en-US" sz="1600" kern="1200" dirty="0">
                          <a:solidFill>
                            <a:schemeClr val="tx1">
                              <a:lumMod val="75000"/>
                              <a:lumOff val="25000"/>
                            </a:schemeClr>
                          </a:solidFill>
                          <a:latin typeface="Calibri" panose="020F0502020204030204" pitchFamily="34" charset="0"/>
                          <a:ea typeface="+mn-ea"/>
                          <a:cs typeface="Calibri" panose="020F0502020204030204" pitchFamily="34" charset="0"/>
                        </a:rPr>
                        <a:t>Job Vacancy by Industry and Occupational Group, Quarterly</a:t>
                      </a:r>
                      <a:endParaRPr lang="en-ZA" sz="1600" kern="1200" dirty="0">
                        <a:solidFill>
                          <a:schemeClr val="tx1">
                            <a:lumMod val="75000"/>
                            <a:lumOff val="25000"/>
                          </a:schemeClr>
                        </a:solidFill>
                        <a:latin typeface="Calibri" panose="020F0502020204030204" pitchFamily="34" charset="0"/>
                        <a:ea typeface="+mn-ea"/>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ZA" sz="1400" dirty="0">
                          <a:solidFill>
                            <a:schemeClr val="tx1">
                              <a:lumMod val="75000"/>
                              <a:lumOff val="25000"/>
                            </a:schemeClr>
                          </a:solidFill>
                          <a:latin typeface="Calibri" panose="020F0502020204030204" pitchFamily="34" charset="0"/>
                          <a:cs typeface="Calibri" panose="020F0502020204030204" pitchFamily="34" charset="0"/>
                          <a:hlinkClick r:id="rId5"/>
                        </a:rPr>
                        <a:t>https://data.gov.sg/dataset/job-vacancy-by-industry-and-occupational-group-quarterly</a:t>
                      </a:r>
                      <a:endParaRPr lang="en-ZA" sz="14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7078208"/>
                  </a:ext>
                </a:extLst>
              </a:tr>
              <a:tr h="590060">
                <a:tc>
                  <a:txBody>
                    <a:bodyPr/>
                    <a:lstStyle/>
                    <a:p>
                      <a:pPr algn="ctr"/>
                      <a:r>
                        <a:rPr lang="en-ZA" sz="1600" b="0" i="0" dirty="0">
                          <a:solidFill>
                            <a:schemeClr val="tx1">
                              <a:lumMod val="75000"/>
                              <a:lumOff val="25000"/>
                            </a:schemeClr>
                          </a:solidFill>
                        </a:rPr>
                        <a:t>Bar chart</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a:solidFill>
                            <a:schemeClr val="tx1">
                              <a:lumMod val="75000"/>
                              <a:lumOff val="25000"/>
                            </a:schemeClr>
                          </a:solidFill>
                          <a:latin typeface="Calibri" panose="020F0502020204030204" pitchFamily="34" charset="0"/>
                          <a:cs typeface="Calibri" panose="020F0502020204030204" pitchFamily="34" charset="0"/>
                        </a:rPr>
                        <a:t>Highest paid/Most Common Occupations in Info Tech Industry</a:t>
                      </a:r>
                      <a:endParaRPr lang="en-ZA" sz="16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lumMod val="75000"/>
                              <a:lumOff val="25000"/>
                            </a:schemeClr>
                          </a:solidFill>
                          <a:latin typeface="Calibri" panose="020F0502020204030204" pitchFamily="34" charset="0"/>
                          <a:ea typeface="+mn-ea"/>
                          <a:cs typeface="Calibri" panose="020F0502020204030204" pitchFamily="34" charset="0"/>
                        </a:rPr>
                        <a:t>Data USA - Yearly Income for Common Jobs for Information Technology Majors-1</a:t>
                      </a:r>
                      <a:endParaRPr lang="en-ZA" sz="1600" kern="1200" dirty="0">
                        <a:solidFill>
                          <a:schemeClr val="tx1">
                            <a:lumMod val="75000"/>
                            <a:lumOff val="25000"/>
                          </a:schemeClr>
                        </a:solidFill>
                        <a:latin typeface="Calibri" panose="020F0502020204030204" pitchFamily="34" charset="0"/>
                        <a:ea typeface="+mn-ea"/>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ZA" sz="1400" dirty="0">
                          <a:solidFill>
                            <a:schemeClr val="tx1">
                              <a:lumMod val="75000"/>
                              <a:lumOff val="25000"/>
                            </a:schemeClr>
                          </a:solidFill>
                          <a:latin typeface="Calibri" panose="020F0502020204030204" pitchFamily="34" charset="0"/>
                          <a:cs typeface="Calibri" panose="020F0502020204030204" pitchFamily="34" charset="0"/>
                          <a:hlinkClick r:id="rId6"/>
                        </a:rPr>
                        <a:t>https://datausa.io/profile/cip/110103/#locationshttps://datausa.io/profile/cip/110103/#locations</a:t>
                      </a:r>
                      <a:endParaRPr lang="en-ZA" sz="14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236653602"/>
                  </a:ext>
                </a:extLst>
              </a:tr>
              <a:tr h="590060">
                <a:tc>
                  <a:txBody>
                    <a:bodyPr/>
                    <a:lstStyle/>
                    <a:p>
                      <a:pPr algn="ctr"/>
                      <a:r>
                        <a:rPr lang="en-ZA" sz="1600" b="0" i="0" dirty="0">
                          <a:solidFill>
                            <a:schemeClr val="tx1">
                              <a:lumMod val="75000"/>
                              <a:lumOff val="25000"/>
                            </a:schemeClr>
                          </a:solidFill>
                        </a:rPr>
                        <a:t>Bar chart</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a:solidFill>
                            <a:schemeClr val="tx1">
                              <a:lumMod val="75000"/>
                              <a:lumOff val="25000"/>
                            </a:schemeClr>
                          </a:solidFill>
                          <a:latin typeface="Calibri" panose="020F0502020204030204" pitchFamily="34" charset="0"/>
                          <a:cs typeface="Calibri" panose="020F0502020204030204" pitchFamily="34" charset="0"/>
                        </a:rPr>
                        <a:t>Lowest paid/Least Common Occupations in Info Tech Industry</a:t>
                      </a:r>
                      <a:endParaRPr lang="en-ZA" sz="16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lumMod val="75000"/>
                              <a:lumOff val="25000"/>
                            </a:schemeClr>
                          </a:solidFill>
                          <a:latin typeface="Calibri" panose="020F0502020204030204" pitchFamily="34" charset="0"/>
                          <a:ea typeface="+mn-ea"/>
                          <a:cs typeface="Calibri" panose="020F0502020204030204" pitchFamily="34" charset="0"/>
                        </a:rPr>
                        <a:t>Data USA - Yearly Income for Common Jobs for Information Technology Majors-1</a:t>
                      </a:r>
                      <a:endParaRPr lang="en-ZA" sz="1600" kern="1200" dirty="0">
                        <a:solidFill>
                          <a:schemeClr val="tx1">
                            <a:lumMod val="75000"/>
                            <a:lumOff val="25000"/>
                          </a:schemeClr>
                        </a:solidFill>
                        <a:latin typeface="Calibri" panose="020F0502020204030204" pitchFamily="34" charset="0"/>
                        <a:ea typeface="+mn-ea"/>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ZA" sz="1400" dirty="0">
                          <a:solidFill>
                            <a:schemeClr val="tx1">
                              <a:lumMod val="75000"/>
                              <a:lumOff val="25000"/>
                            </a:schemeClr>
                          </a:solidFill>
                          <a:latin typeface="Calibri" panose="020F0502020204030204" pitchFamily="34" charset="0"/>
                          <a:cs typeface="Calibri" panose="020F0502020204030204" pitchFamily="34" charset="0"/>
                          <a:hlinkClick r:id="rId6"/>
                        </a:rPr>
                        <a:t>https://datausa.io/profile/cip/110103/#locationshttps://datausa.io/profile/cip/110103/#locations</a:t>
                      </a:r>
                      <a:endParaRPr lang="en-ZA" sz="1400" dirty="0">
                        <a:solidFill>
                          <a:schemeClr val="tx1">
                            <a:lumMod val="75000"/>
                            <a:lumOff val="25000"/>
                          </a:schemeClr>
                        </a:solidFill>
                        <a:latin typeface="Calibri" panose="020F0502020204030204" pitchFamily="34" charset="0"/>
                        <a:cs typeface="Calibri" panose="020F0502020204030204" pitchFamily="34" charset="0"/>
                      </a:endParaRPr>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17735639"/>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4</a:t>
            </a:fld>
            <a:endParaRPr lang="en-ZA"/>
          </a:p>
        </p:txBody>
      </p:sp>
    </p:spTree>
    <p:extLst>
      <p:ext uri="{BB962C8B-B14F-4D97-AF65-F5344CB8AC3E}">
        <p14:creationId xmlns:p14="http://schemas.microsoft.com/office/powerpoint/2010/main" val="257542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3DA7-DA7F-4616-BCD1-D8FDDA1CA316}"/>
              </a:ext>
            </a:extLst>
          </p:cNvPr>
          <p:cNvSpPr>
            <a:spLocks noGrp="1"/>
          </p:cNvSpPr>
          <p:nvPr>
            <p:ph type="title"/>
          </p:nvPr>
        </p:nvSpPr>
        <p:spPr>
          <a:xfrm>
            <a:off x="431801" y="913920"/>
            <a:ext cx="9198116" cy="432000"/>
          </a:xfrm>
        </p:spPr>
        <p:txBody>
          <a:bodyPr/>
          <a:lstStyle/>
          <a:p>
            <a:r>
              <a:rPr lang="en-SG" dirty="0"/>
              <a:t>DATASET 1 :  </a:t>
            </a:r>
            <a:r>
              <a:rPr lang="en-US" dirty="0"/>
              <a:t>Graduate Employment Survey - NTU, NUS, SIT, SMU &amp; SUTD</a:t>
            </a:r>
            <a:br>
              <a:rPr lang="en-US" dirty="0"/>
            </a:br>
            <a:endParaRPr lang="en-SG" dirty="0"/>
          </a:p>
        </p:txBody>
      </p:sp>
      <p:sp>
        <p:nvSpPr>
          <p:cNvPr id="3" name="Text Placeholder 2">
            <a:extLst>
              <a:ext uri="{FF2B5EF4-FFF2-40B4-BE49-F238E27FC236}">
                <a16:creationId xmlns:a16="http://schemas.microsoft.com/office/drawing/2014/main" id="{CA51638A-16C8-4787-912E-23C58F816FDD}"/>
              </a:ext>
            </a:extLst>
          </p:cNvPr>
          <p:cNvSpPr>
            <a:spLocks noGrp="1"/>
          </p:cNvSpPr>
          <p:nvPr>
            <p:ph type="body" sz="quarter" idx="32"/>
          </p:nvPr>
        </p:nvSpPr>
        <p:spPr>
          <a:xfrm>
            <a:off x="447041" y="1661857"/>
            <a:ext cx="9198116" cy="360000"/>
          </a:xfrm>
        </p:spPr>
        <p:txBody>
          <a:bodyPr/>
          <a:lstStyle/>
          <a:p>
            <a:r>
              <a:rPr lang="en-US" b="1" i="0" dirty="0"/>
              <a:t>Title : </a:t>
            </a:r>
          </a:p>
          <a:p>
            <a:r>
              <a:rPr lang="en-US" i="0" dirty="0"/>
              <a:t>Graduate Employment Survey </a:t>
            </a:r>
            <a:endParaRPr lang="en-SG" i="0" dirty="0"/>
          </a:p>
        </p:txBody>
      </p:sp>
      <p:sp>
        <p:nvSpPr>
          <p:cNvPr id="4" name="Slide Number Placeholder 3">
            <a:extLst>
              <a:ext uri="{FF2B5EF4-FFF2-40B4-BE49-F238E27FC236}">
                <a16:creationId xmlns:a16="http://schemas.microsoft.com/office/drawing/2014/main" id="{4807A89F-88B8-43EB-8998-B07C9754CA52}"/>
              </a:ext>
            </a:extLst>
          </p:cNvPr>
          <p:cNvSpPr>
            <a:spLocks noGrp="1"/>
          </p:cNvSpPr>
          <p:nvPr>
            <p:ph type="sldNum" sz="quarter" idx="33"/>
          </p:nvPr>
        </p:nvSpPr>
        <p:spPr/>
        <p:txBody>
          <a:bodyPr/>
          <a:lstStyle/>
          <a:p>
            <a:fld id="{19B51A1E-902D-48AF-9020-955120F399B6}" type="slidenum">
              <a:rPr lang="en-ZA" smtClean="0"/>
              <a:pPr/>
              <a:t>5</a:t>
            </a:fld>
            <a:endParaRPr lang="en-ZA" dirty="0"/>
          </a:p>
        </p:txBody>
      </p:sp>
      <p:sp>
        <p:nvSpPr>
          <p:cNvPr id="5" name="Text Placeholder 2">
            <a:extLst>
              <a:ext uri="{FF2B5EF4-FFF2-40B4-BE49-F238E27FC236}">
                <a16:creationId xmlns:a16="http://schemas.microsoft.com/office/drawing/2014/main" id="{9B15545D-3983-464A-93D7-52DB694B389E}"/>
              </a:ext>
            </a:extLst>
          </p:cNvPr>
          <p:cNvSpPr txBox="1">
            <a:spLocks/>
          </p:cNvSpPr>
          <p:nvPr/>
        </p:nvSpPr>
        <p:spPr>
          <a:xfrm>
            <a:off x="447041" y="2485634"/>
            <a:ext cx="9198116" cy="77610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Description : </a:t>
            </a:r>
          </a:p>
          <a:p>
            <a:r>
              <a:rPr lang="en-US" i="0" dirty="0"/>
              <a:t>The Graduate Employment Survey (GES) is jointly conducted by NTU, NUS, SMU, SIT (from 2014) and SUTD (from 2015) annually to survey the employment conditions of graduates about six months after their final examinations. </a:t>
            </a:r>
            <a:endParaRPr lang="en-SG" i="0" dirty="0"/>
          </a:p>
        </p:txBody>
      </p:sp>
      <p:sp>
        <p:nvSpPr>
          <p:cNvPr id="6" name="Text Placeholder 2">
            <a:extLst>
              <a:ext uri="{FF2B5EF4-FFF2-40B4-BE49-F238E27FC236}">
                <a16:creationId xmlns:a16="http://schemas.microsoft.com/office/drawing/2014/main" id="{4D6D45FB-970F-452A-A963-6C0B04BDD60F}"/>
              </a:ext>
            </a:extLst>
          </p:cNvPr>
          <p:cNvSpPr txBox="1">
            <a:spLocks/>
          </p:cNvSpPr>
          <p:nvPr/>
        </p:nvSpPr>
        <p:spPr>
          <a:xfrm>
            <a:off x="431801" y="3698624"/>
            <a:ext cx="9198116" cy="76140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Coverage : </a:t>
            </a:r>
          </a:p>
          <a:p>
            <a:r>
              <a:rPr lang="en-US" i="0" dirty="0"/>
              <a:t>January 1, 2013 to December 31, 2015</a:t>
            </a:r>
            <a:endParaRPr lang="en-SG" i="0" dirty="0"/>
          </a:p>
        </p:txBody>
      </p:sp>
      <p:sp>
        <p:nvSpPr>
          <p:cNvPr id="7" name="Text Placeholder 2">
            <a:extLst>
              <a:ext uri="{FF2B5EF4-FFF2-40B4-BE49-F238E27FC236}">
                <a16:creationId xmlns:a16="http://schemas.microsoft.com/office/drawing/2014/main" id="{595F43B7-981A-4F06-9227-F75BC307FA7B}"/>
              </a:ext>
            </a:extLst>
          </p:cNvPr>
          <p:cNvSpPr txBox="1">
            <a:spLocks/>
          </p:cNvSpPr>
          <p:nvPr/>
        </p:nvSpPr>
        <p:spPr>
          <a:xfrm>
            <a:off x="431801" y="4460034"/>
            <a:ext cx="9198116" cy="133441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Columns : </a:t>
            </a:r>
          </a:p>
          <a:p>
            <a:r>
              <a:rPr lang="en-SG" i="0" dirty="0"/>
              <a:t>Year </a:t>
            </a:r>
            <a:r>
              <a:rPr lang="en-US" b="1" i="0" dirty="0"/>
              <a:t>*</a:t>
            </a:r>
            <a:r>
              <a:rPr lang="en-US" i="0" dirty="0"/>
              <a:t>, </a:t>
            </a:r>
            <a:r>
              <a:rPr lang="en-SG" i="0" dirty="0"/>
              <a:t>School </a:t>
            </a:r>
            <a:r>
              <a:rPr lang="en-US" b="1" i="0" dirty="0"/>
              <a:t>*</a:t>
            </a:r>
            <a:r>
              <a:rPr lang="en-US" i="0" dirty="0"/>
              <a:t>, </a:t>
            </a:r>
            <a:r>
              <a:rPr lang="en-SG" i="0" dirty="0"/>
              <a:t>Employment rate overall </a:t>
            </a:r>
            <a:r>
              <a:rPr lang="en-US" b="1" i="0" dirty="0"/>
              <a:t>*</a:t>
            </a:r>
            <a:r>
              <a:rPr lang="en-US" i="0" dirty="0"/>
              <a:t>, </a:t>
            </a:r>
            <a:r>
              <a:rPr lang="en-SG" i="0" dirty="0"/>
              <a:t>University</a:t>
            </a:r>
            <a:r>
              <a:rPr lang="en-US" i="0" dirty="0"/>
              <a:t>, </a:t>
            </a:r>
            <a:r>
              <a:rPr lang="en-SG" i="0" dirty="0"/>
              <a:t>Degree</a:t>
            </a:r>
            <a:r>
              <a:rPr lang="en-US" i="0" dirty="0"/>
              <a:t>, </a:t>
            </a:r>
            <a:r>
              <a:rPr lang="en-SG" i="0" dirty="0"/>
              <a:t>Employment rate permanent*</a:t>
            </a:r>
            <a:r>
              <a:rPr lang="en-US" i="0" dirty="0"/>
              <a:t>, </a:t>
            </a:r>
            <a:r>
              <a:rPr lang="en-SG" i="0" dirty="0"/>
              <a:t>Basic monthly mean </a:t>
            </a:r>
            <a:r>
              <a:rPr lang="en-US" b="1" i="0" dirty="0"/>
              <a:t>*</a:t>
            </a:r>
            <a:r>
              <a:rPr lang="en-US" i="0" dirty="0"/>
              <a:t>, </a:t>
            </a:r>
            <a:r>
              <a:rPr lang="en-SG" i="0" dirty="0"/>
              <a:t>Basic monthly median*</a:t>
            </a:r>
            <a:r>
              <a:rPr lang="en-US" i="0" dirty="0"/>
              <a:t>, </a:t>
            </a:r>
            <a:r>
              <a:rPr lang="en-SG" i="0" dirty="0"/>
              <a:t>Gross monthly mean* </a:t>
            </a:r>
            <a:r>
              <a:rPr lang="en-US" i="0" dirty="0"/>
              <a:t>, </a:t>
            </a:r>
            <a:r>
              <a:rPr lang="en-SG" i="0" dirty="0"/>
              <a:t>Gross monthly median</a:t>
            </a:r>
            <a:r>
              <a:rPr lang="en-US" b="1" i="0" dirty="0"/>
              <a:t>*, </a:t>
            </a:r>
            <a:r>
              <a:rPr lang="en-SG" i="0" dirty="0"/>
              <a:t>Gross mthly 25 percentile*, Gross mthly 75 percentile*</a:t>
            </a:r>
            <a:endParaRPr lang="en-SG" b="1" i="0" dirty="0"/>
          </a:p>
        </p:txBody>
      </p:sp>
      <p:sp>
        <p:nvSpPr>
          <p:cNvPr id="8" name="Text Placeholder 2">
            <a:extLst>
              <a:ext uri="{FF2B5EF4-FFF2-40B4-BE49-F238E27FC236}">
                <a16:creationId xmlns:a16="http://schemas.microsoft.com/office/drawing/2014/main" id="{78B992AB-A434-4516-9D59-37A5F62B1FB3}"/>
              </a:ext>
            </a:extLst>
          </p:cNvPr>
          <p:cNvSpPr txBox="1">
            <a:spLocks/>
          </p:cNvSpPr>
          <p:nvPr/>
        </p:nvSpPr>
        <p:spPr>
          <a:xfrm>
            <a:off x="447041" y="6103310"/>
            <a:ext cx="9198116"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*Columns Used for Data </a:t>
            </a:r>
            <a:r>
              <a:rPr lang="en-SG" b="1" dirty="0"/>
              <a:t>Visualisation</a:t>
            </a:r>
            <a:endParaRPr lang="en-SG" dirty="0"/>
          </a:p>
        </p:txBody>
      </p:sp>
      <p:sp>
        <p:nvSpPr>
          <p:cNvPr id="9" name="Text Placeholder 2">
            <a:extLst>
              <a:ext uri="{FF2B5EF4-FFF2-40B4-BE49-F238E27FC236}">
                <a16:creationId xmlns:a16="http://schemas.microsoft.com/office/drawing/2014/main" id="{DE1D899D-6823-4351-8805-1370FCA68411}"/>
              </a:ext>
            </a:extLst>
          </p:cNvPr>
          <p:cNvSpPr txBox="1">
            <a:spLocks/>
          </p:cNvSpPr>
          <p:nvPr/>
        </p:nvSpPr>
        <p:spPr>
          <a:xfrm>
            <a:off x="447041" y="5743310"/>
            <a:ext cx="9198116" cy="65844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SG" i="0" dirty="0"/>
          </a:p>
        </p:txBody>
      </p:sp>
      <p:pic>
        <p:nvPicPr>
          <p:cNvPr id="11" name="Picture 2" descr="Image result for background shapes">
            <a:extLst>
              <a:ext uri="{FF2B5EF4-FFF2-40B4-BE49-F238E27FC236}">
                <a16:creationId xmlns:a16="http://schemas.microsoft.com/office/drawing/2014/main" id="{0958E02D-3ADF-4A9E-86D5-1B69061D97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818" b="17929"/>
          <a:stretch/>
        </p:blipFill>
        <p:spPr bwMode="auto">
          <a:xfrm>
            <a:off x="9966960" y="0"/>
            <a:ext cx="2225040" cy="61495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AB0B9A5-BD7F-43BE-8644-4F4DB2A23726}"/>
              </a:ext>
            </a:extLst>
          </p:cNvPr>
          <p:cNvSpPr/>
          <p:nvPr/>
        </p:nvSpPr>
        <p:spPr>
          <a:xfrm>
            <a:off x="9966960" y="0"/>
            <a:ext cx="2225040" cy="6149596"/>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109033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3DA7-DA7F-4616-BCD1-D8FDDA1CA316}"/>
              </a:ext>
            </a:extLst>
          </p:cNvPr>
          <p:cNvSpPr>
            <a:spLocks noGrp="1"/>
          </p:cNvSpPr>
          <p:nvPr>
            <p:ph type="title"/>
          </p:nvPr>
        </p:nvSpPr>
        <p:spPr>
          <a:xfrm>
            <a:off x="431801" y="913920"/>
            <a:ext cx="9198116" cy="432000"/>
          </a:xfrm>
        </p:spPr>
        <p:txBody>
          <a:bodyPr/>
          <a:lstStyle/>
          <a:p>
            <a:r>
              <a:rPr lang="en-SG" dirty="0"/>
              <a:t>DATASET 2 :  </a:t>
            </a:r>
            <a:r>
              <a:rPr lang="en-US" dirty="0"/>
              <a:t>Compensation Of Employees By Industry At Current Prices, Annual</a:t>
            </a:r>
            <a:br>
              <a:rPr lang="en-US" dirty="0"/>
            </a:br>
            <a:endParaRPr lang="en-SG" dirty="0"/>
          </a:p>
        </p:txBody>
      </p:sp>
      <p:sp>
        <p:nvSpPr>
          <p:cNvPr id="4" name="Slide Number Placeholder 3">
            <a:extLst>
              <a:ext uri="{FF2B5EF4-FFF2-40B4-BE49-F238E27FC236}">
                <a16:creationId xmlns:a16="http://schemas.microsoft.com/office/drawing/2014/main" id="{4807A89F-88B8-43EB-8998-B07C9754CA52}"/>
              </a:ext>
            </a:extLst>
          </p:cNvPr>
          <p:cNvSpPr>
            <a:spLocks noGrp="1"/>
          </p:cNvSpPr>
          <p:nvPr>
            <p:ph type="sldNum" sz="quarter" idx="33"/>
          </p:nvPr>
        </p:nvSpPr>
        <p:spPr/>
        <p:txBody>
          <a:bodyPr/>
          <a:lstStyle/>
          <a:p>
            <a:fld id="{19B51A1E-902D-48AF-9020-955120F399B6}" type="slidenum">
              <a:rPr lang="en-ZA" smtClean="0"/>
              <a:pPr/>
              <a:t>6</a:t>
            </a:fld>
            <a:endParaRPr lang="en-ZA" dirty="0"/>
          </a:p>
        </p:txBody>
      </p:sp>
      <p:sp>
        <p:nvSpPr>
          <p:cNvPr id="5" name="Text Placeholder 2">
            <a:extLst>
              <a:ext uri="{FF2B5EF4-FFF2-40B4-BE49-F238E27FC236}">
                <a16:creationId xmlns:a16="http://schemas.microsoft.com/office/drawing/2014/main" id="{1DEB972A-BDB5-44DC-B874-CE7A3D2897F3}"/>
              </a:ext>
            </a:extLst>
          </p:cNvPr>
          <p:cNvSpPr>
            <a:spLocks noGrp="1"/>
          </p:cNvSpPr>
          <p:nvPr>
            <p:ph type="body" sz="quarter" idx="32"/>
          </p:nvPr>
        </p:nvSpPr>
        <p:spPr>
          <a:xfrm>
            <a:off x="447041" y="1661856"/>
            <a:ext cx="9198116" cy="823777"/>
          </a:xfrm>
        </p:spPr>
        <p:txBody>
          <a:bodyPr/>
          <a:lstStyle/>
          <a:p>
            <a:r>
              <a:rPr lang="en-US" b="1" i="0" dirty="0"/>
              <a:t>Title : </a:t>
            </a:r>
          </a:p>
          <a:p>
            <a:r>
              <a:rPr lang="en-US" i="0" dirty="0"/>
              <a:t>Compensation Of Employees By Industry At Current Prices, Annual</a:t>
            </a:r>
            <a:endParaRPr lang="en-SG" i="0" dirty="0"/>
          </a:p>
        </p:txBody>
      </p:sp>
      <p:sp>
        <p:nvSpPr>
          <p:cNvPr id="6" name="Text Placeholder 2">
            <a:extLst>
              <a:ext uri="{FF2B5EF4-FFF2-40B4-BE49-F238E27FC236}">
                <a16:creationId xmlns:a16="http://schemas.microsoft.com/office/drawing/2014/main" id="{6CDAD674-14EC-4572-8FE2-32DE02CA483F}"/>
              </a:ext>
            </a:extLst>
          </p:cNvPr>
          <p:cNvSpPr txBox="1">
            <a:spLocks/>
          </p:cNvSpPr>
          <p:nvPr/>
        </p:nvSpPr>
        <p:spPr>
          <a:xfrm>
            <a:off x="447041" y="2485634"/>
            <a:ext cx="9198116" cy="94336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Description : </a:t>
            </a:r>
          </a:p>
          <a:p>
            <a:r>
              <a:rPr lang="en-US" i="0" dirty="0"/>
              <a:t>Compensation of employees is defined as the total remuneration, in cash or in kind, payable by an enterprise to an employee in return for work done by the latter during the accounting period. It consists of wages and salaries and employers' social contributions.</a:t>
            </a:r>
            <a:endParaRPr lang="en-SG" i="0" dirty="0"/>
          </a:p>
        </p:txBody>
      </p:sp>
      <p:sp>
        <p:nvSpPr>
          <p:cNvPr id="7" name="Text Placeholder 2">
            <a:extLst>
              <a:ext uri="{FF2B5EF4-FFF2-40B4-BE49-F238E27FC236}">
                <a16:creationId xmlns:a16="http://schemas.microsoft.com/office/drawing/2014/main" id="{B17CD26E-543A-47EF-A26F-F00FB0CC799B}"/>
              </a:ext>
            </a:extLst>
          </p:cNvPr>
          <p:cNvSpPr txBox="1">
            <a:spLocks/>
          </p:cNvSpPr>
          <p:nvPr/>
        </p:nvSpPr>
        <p:spPr>
          <a:xfrm>
            <a:off x="447041" y="3840230"/>
            <a:ext cx="9198116" cy="69968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Coverage : </a:t>
            </a:r>
          </a:p>
          <a:p>
            <a:r>
              <a:rPr lang="en-US" i="0" dirty="0"/>
              <a:t>January 1, 1980 to December 31, 2016</a:t>
            </a:r>
            <a:endParaRPr lang="en-SG" i="0" dirty="0"/>
          </a:p>
        </p:txBody>
      </p:sp>
      <p:sp>
        <p:nvSpPr>
          <p:cNvPr id="8" name="Text Placeholder 2">
            <a:extLst>
              <a:ext uri="{FF2B5EF4-FFF2-40B4-BE49-F238E27FC236}">
                <a16:creationId xmlns:a16="http://schemas.microsoft.com/office/drawing/2014/main" id="{12314913-93D8-4C37-905F-D401D78AAF26}"/>
              </a:ext>
            </a:extLst>
          </p:cNvPr>
          <p:cNvSpPr txBox="1">
            <a:spLocks/>
          </p:cNvSpPr>
          <p:nvPr/>
        </p:nvSpPr>
        <p:spPr>
          <a:xfrm>
            <a:off x="447041" y="4664909"/>
            <a:ext cx="9198116" cy="5730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Columns : </a:t>
            </a:r>
          </a:p>
          <a:p>
            <a:r>
              <a:rPr lang="en-SG" i="0" dirty="0"/>
              <a:t>Year*</a:t>
            </a:r>
            <a:r>
              <a:rPr lang="en-US" i="0" dirty="0"/>
              <a:t>, </a:t>
            </a:r>
            <a:r>
              <a:rPr lang="en-SG" i="0" dirty="0"/>
              <a:t>Total </a:t>
            </a:r>
            <a:r>
              <a:rPr lang="en-US" i="0" dirty="0"/>
              <a:t>, </a:t>
            </a:r>
            <a:r>
              <a:rPr lang="en-SG" i="0" dirty="0"/>
              <a:t>Industry </a:t>
            </a:r>
            <a:r>
              <a:rPr lang="en-US" b="1" i="0" dirty="0"/>
              <a:t>*, </a:t>
            </a:r>
            <a:r>
              <a:rPr lang="en-SG" i="0" dirty="0"/>
              <a:t>Compensation of Employees*</a:t>
            </a:r>
            <a:endParaRPr lang="en-SG" b="1" i="0" dirty="0"/>
          </a:p>
        </p:txBody>
      </p:sp>
      <p:sp>
        <p:nvSpPr>
          <p:cNvPr id="9" name="Text Placeholder 2">
            <a:extLst>
              <a:ext uri="{FF2B5EF4-FFF2-40B4-BE49-F238E27FC236}">
                <a16:creationId xmlns:a16="http://schemas.microsoft.com/office/drawing/2014/main" id="{85F8CD74-7415-4F44-9BD2-9D39444F3C30}"/>
              </a:ext>
            </a:extLst>
          </p:cNvPr>
          <p:cNvSpPr txBox="1">
            <a:spLocks/>
          </p:cNvSpPr>
          <p:nvPr/>
        </p:nvSpPr>
        <p:spPr>
          <a:xfrm>
            <a:off x="447041" y="6103310"/>
            <a:ext cx="9198116"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*Columns Used for Data </a:t>
            </a:r>
            <a:r>
              <a:rPr lang="en-SG" b="1" dirty="0"/>
              <a:t>Visualisation</a:t>
            </a:r>
            <a:endParaRPr lang="en-SG" dirty="0"/>
          </a:p>
        </p:txBody>
      </p:sp>
      <p:pic>
        <p:nvPicPr>
          <p:cNvPr id="13" name="Picture 2" descr="Image result for background shapes">
            <a:extLst>
              <a:ext uri="{FF2B5EF4-FFF2-40B4-BE49-F238E27FC236}">
                <a16:creationId xmlns:a16="http://schemas.microsoft.com/office/drawing/2014/main" id="{12EE9B62-DD09-4643-A01A-D7A1A1AC89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818" b="17929"/>
          <a:stretch/>
        </p:blipFill>
        <p:spPr bwMode="auto">
          <a:xfrm>
            <a:off x="9966960" y="0"/>
            <a:ext cx="2225040" cy="61495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982DA74-C4D7-48F9-B5A1-E6D54EAF8876}"/>
              </a:ext>
            </a:extLst>
          </p:cNvPr>
          <p:cNvSpPr/>
          <p:nvPr/>
        </p:nvSpPr>
        <p:spPr>
          <a:xfrm>
            <a:off x="9966960" y="0"/>
            <a:ext cx="2225040" cy="6149596"/>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742779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3DA7-DA7F-4616-BCD1-D8FDDA1CA316}"/>
              </a:ext>
            </a:extLst>
          </p:cNvPr>
          <p:cNvSpPr>
            <a:spLocks noGrp="1"/>
          </p:cNvSpPr>
          <p:nvPr>
            <p:ph type="title"/>
          </p:nvPr>
        </p:nvSpPr>
        <p:spPr>
          <a:xfrm>
            <a:off x="431801" y="1005038"/>
            <a:ext cx="10129519" cy="669840"/>
          </a:xfrm>
        </p:spPr>
        <p:txBody>
          <a:bodyPr/>
          <a:lstStyle/>
          <a:p>
            <a:r>
              <a:rPr lang="en-SG" dirty="0"/>
              <a:t>DATASET 3 :  </a:t>
            </a:r>
            <a:r>
              <a:rPr lang="en-US" dirty="0"/>
              <a:t>Job Vacancy by Industry and Occupational Group, Quarterly</a:t>
            </a:r>
            <a:br>
              <a:rPr lang="en-US" dirty="0"/>
            </a:br>
            <a:br>
              <a:rPr lang="en-US" dirty="0"/>
            </a:br>
            <a:endParaRPr lang="en-SG" dirty="0"/>
          </a:p>
        </p:txBody>
      </p:sp>
      <p:sp>
        <p:nvSpPr>
          <p:cNvPr id="4" name="Slide Number Placeholder 3">
            <a:extLst>
              <a:ext uri="{FF2B5EF4-FFF2-40B4-BE49-F238E27FC236}">
                <a16:creationId xmlns:a16="http://schemas.microsoft.com/office/drawing/2014/main" id="{4807A89F-88B8-43EB-8998-B07C9754CA52}"/>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9" name="Text Placeholder 2">
            <a:extLst>
              <a:ext uri="{FF2B5EF4-FFF2-40B4-BE49-F238E27FC236}">
                <a16:creationId xmlns:a16="http://schemas.microsoft.com/office/drawing/2014/main" id="{C228AA69-D0B4-4B75-9EBE-45EBCFB5BEC3}"/>
              </a:ext>
            </a:extLst>
          </p:cNvPr>
          <p:cNvSpPr txBox="1">
            <a:spLocks/>
          </p:cNvSpPr>
          <p:nvPr/>
        </p:nvSpPr>
        <p:spPr>
          <a:xfrm>
            <a:off x="447041" y="6103310"/>
            <a:ext cx="9198116"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*Columns Used for Data </a:t>
            </a:r>
            <a:r>
              <a:rPr lang="en-SG" b="1" dirty="0"/>
              <a:t>Visualisation</a:t>
            </a:r>
            <a:endParaRPr lang="en-SG" dirty="0"/>
          </a:p>
        </p:txBody>
      </p:sp>
      <p:sp>
        <p:nvSpPr>
          <p:cNvPr id="17" name="Text Placeholder 2">
            <a:extLst>
              <a:ext uri="{FF2B5EF4-FFF2-40B4-BE49-F238E27FC236}">
                <a16:creationId xmlns:a16="http://schemas.microsoft.com/office/drawing/2014/main" id="{D309BE07-EB99-4972-9855-A3A0369707E8}"/>
              </a:ext>
            </a:extLst>
          </p:cNvPr>
          <p:cNvSpPr txBox="1">
            <a:spLocks/>
          </p:cNvSpPr>
          <p:nvPr/>
        </p:nvSpPr>
        <p:spPr>
          <a:xfrm>
            <a:off x="447041" y="1661856"/>
            <a:ext cx="9198116" cy="82377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Title : </a:t>
            </a:r>
          </a:p>
          <a:p>
            <a:r>
              <a:rPr lang="en-US" i="0" dirty="0"/>
              <a:t>Job Vacancy by Industry and Occupational Group, Quarterly</a:t>
            </a:r>
            <a:endParaRPr lang="en-SG" i="0" dirty="0"/>
          </a:p>
        </p:txBody>
      </p:sp>
      <p:sp>
        <p:nvSpPr>
          <p:cNvPr id="18" name="Text Placeholder 2">
            <a:extLst>
              <a:ext uri="{FF2B5EF4-FFF2-40B4-BE49-F238E27FC236}">
                <a16:creationId xmlns:a16="http://schemas.microsoft.com/office/drawing/2014/main" id="{EA4FD66F-A3B6-48EA-89CD-C211AA3D579D}"/>
              </a:ext>
            </a:extLst>
          </p:cNvPr>
          <p:cNvSpPr txBox="1">
            <a:spLocks/>
          </p:cNvSpPr>
          <p:nvPr/>
        </p:nvSpPr>
        <p:spPr>
          <a:xfrm>
            <a:off x="447041" y="2485633"/>
            <a:ext cx="9198116" cy="88078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Description : </a:t>
            </a:r>
          </a:p>
          <a:p>
            <a:r>
              <a:rPr lang="en-US" i="0" dirty="0"/>
              <a:t>Job Vacancy refers to the number of unfilled posts for which an establishment is actively recruiting employees from outside the establishment.</a:t>
            </a:r>
            <a:endParaRPr lang="en-SG" i="0" dirty="0"/>
          </a:p>
        </p:txBody>
      </p:sp>
      <p:sp>
        <p:nvSpPr>
          <p:cNvPr id="19" name="Text Placeholder 2">
            <a:extLst>
              <a:ext uri="{FF2B5EF4-FFF2-40B4-BE49-F238E27FC236}">
                <a16:creationId xmlns:a16="http://schemas.microsoft.com/office/drawing/2014/main" id="{F55C3A12-2343-4D1E-A73A-EA9FDEB6F42A}"/>
              </a:ext>
            </a:extLst>
          </p:cNvPr>
          <p:cNvSpPr txBox="1">
            <a:spLocks/>
          </p:cNvSpPr>
          <p:nvPr/>
        </p:nvSpPr>
        <p:spPr>
          <a:xfrm>
            <a:off x="431801" y="3585412"/>
            <a:ext cx="9198116"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Coverage : </a:t>
            </a:r>
          </a:p>
          <a:p>
            <a:r>
              <a:rPr lang="en-US" i="0" dirty="0"/>
              <a:t>January 1, 1990 to March 31, 2018</a:t>
            </a:r>
            <a:endParaRPr lang="en-SG" i="0" dirty="0"/>
          </a:p>
        </p:txBody>
      </p:sp>
      <p:sp>
        <p:nvSpPr>
          <p:cNvPr id="20" name="Text Placeholder 2">
            <a:extLst>
              <a:ext uri="{FF2B5EF4-FFF2-40B4-BE49-F238E27FC236}">
                <a16:creationId xmlns:a16="http://schemas.microsoft.com/office/drawing/2014/main" id="{010E3D13-571C-428B-BCEF-B2F940F0EE87}"/>
              </a:ext>
            </a:extLst>
          </p:cNvPr>
          <p:cNvSpPr txBox="1">
            <a:spLocks/>
          </p:cNvSpPr>
          <p:nvPr/>
        </p:nvSpPr>
        <p:spPr>
          <a:xfrm>
            <a:off x="431801" y="4410091"/>
            <a:ext cx="9198116" cy="880784"/>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Columns : </a:t>
            </a:r>
          </a:p>
          <a:p>
            <a:r>
              <a:rPr lang="en-US" i="0" dirty="0"/>
              <a:t>Quarter*, Industry1</a:t>
            </a:r>
            <a:r>
              <a:rPr lang="en-US" b="1" i="0" dirty="0"/>
              <a:t>*</a:t>
            </a:r>
            <a:r>
              <a:rPr lang="en-US" i="0" dirty="0"/>
              <a:t>, Job Vacancy</a:t>
            </a:r>
            <a:r>
              <a:rPr lang="en-US" b="1" i="0" dirty="0"/>
              <a:t>*</a:t>
            </a:r>
            <a:endParaRPr lang="en-SG" b="1" i="0" dirty="0"/>
          </a:p>
        </p:txBody>
      </p:sp>
      <p:pic>
        <p:nvPicPr>
          <p:cNvPr id="21" name="Picture 2" descr="Image result for background shapes">
            <a:extLst>
              <a:ext uri="{FF2B5EF4-FFF2-40B4-BE49-F238E27FC236}">
                <a16:creationId xmlns:a16="http://schemas.microsoft.com/office/drawing/2014/main" id="{71467066-62BD-43DD-A397-A4C1D8810B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818" b="17929"/>
          <a:stretch/>
        </p:blipFill>
        <p:spPr bwMode="auto">
          <a:xfrm>
            <a:off x="9966960" y="0"/>
            <a:ext cx="2225040" cy="614959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6F8A90D7-E689-47C2-8A6E-AC6D927C116D}"/>
              </a:ext>
            </a:extLst>
          </p:cNvPr>
          <p:cNvSpPr/>
          <p:nvPr/>
        </p:nvSpPr>
        <p:spPr>
          <a:xfrm>
            <a:off x="9966960" y="0"/>
            <a:ext cx="2225040" cy="6149596"/>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0534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3DA7-DA7F-4616-BCD1-D8FDDA1CA316}"/>
              </a:ext>
            </a:extLst>
          </p:cNvPr>
          <p:cNvSpPr>
            <a:spLocks noGrp="1"/>
          </p:cNvSpPr>
          <p:nvPr>
            <p:ph type="title"/>
          </p:nvPr>
        </p:nvSpPr>
        <p:spPr>
          <a:xfrm>
            <a:off x="431801" y="1226176"/>
            <a:ext cx="10129519" cy="669840"/>
          </a:xfrm>
        </p:spPr>
        <p:txBody>
          <a:bodyPr/>
          <a:lstStyle/>
          <a:p>
            <a:r>
              <a:rPr lang="en-SG" dirty="0"/>
              <a:t>DATASET 4 :  </a:t>
            </a:r>
            <a:r>
              <a:rPr lang="en-US" dirty="0"/>
              <a:t>Data USA - Yearly Income for Common Jobs for Information Technology Majors</a:t>
            </a:r>
            <a:br>
              <a:rPr lang="en-US" dirty="0"/>
            </a:br>
            <a:br>
              <a:rPr lang="en-US" dirty="0"/>
            </a:br>
            <a:endParaRPr lang="en-SG" dirty="0"/>
          </a:p>
        </p:txBody>
      </p:sp>
      <p:sp>
        <p:nvSpPr>
          <p:cNvPr id="4" name="Slide Number Placeholder 3">
            <a:extLst>
              <a:ext uri="{FF2B5EF4-FFF2-40B4-BE49-F238E27FC236}">
                <a16:creationId xmlns:a16="http://schemas.microsoft.com/office/drawing/2014/main" id="{4807A89F-88B8-43EB-8998-B07C9754CA52}"/>
              </a:ext>
            </a:extLst>
          </p:cNvPr>
          <p:cNvSpPr>
            <a:spLocks noGrp="1"/>
          </p:cNvSpPr>
          <p:nvPr>
            <p:ph type="sldNum" sz="quarter" idx="33"/>
          </p:nvPr>
        </p:nvSpPr>
        <p:spPr/>
        <p:txBody>
          <a:bodyPr/>
          <a:lstStyle/>
          <a:p>
            <a:fld id="{19B51A1E-902D-48AF-9020-955120F399B6}" type="slidenum">
              <a:rPr lang="en-ZA" smtClean="0"/>
              <a:pPr/>
              <a:t>8</a:t>
            </a:fld>
            <a:endParaRPr lang="en-ZA" dirty="0"/>
          </a:p>
        </p:txBody>
      </p:sp>
      <p:sp>
        <p:nvSpPr>
          <p:cNvPr id="9" name="Text Placeholder 2">
            <a:extLst>
              <a:ext uri="{FF2B5EF4-FFF2-40B4-BE49-F238E27FC236}">
                <a16:creationId xmlns:a16="http://schemas.microsoft.com/office/drawing/2014/main" id="{C228AA69-D0B4-4B75-9EBE-45EBCFB5BEC3}"/>
              </a:ext>
            </a:extLst>
          </p:cNvPr>
          <p:cNvSpPr txBox="1">
            <a:spLocks/>
          </p:cNvSpPr>
          <p:nvPr/>
        </p:nvSpPr>
        <p:spPr>
          <a:xfrm>
            <a:off x="447041" y="6103310"/>
            <a:ext cx="9198116"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b="1" dirty="0"/>
              <a:t>*Columns Used for Data </a:t>
            </a:r>
            <a:r>
              <a:rPr lang="en-SG" b="1" dirty="0"/>
              <a:t>Visualisation</a:t>
            </a:r>
            <a:endParaRPr lang="en-SG" dirty="0"/>
          </a:p>
        </p:txBody>
      </p:sp>
      <p:sp>
        <p:nvSpPr>
          <p:cNvPr id="17" name="Text Placeholder 2">
            <a:extLst>
              <a:ext uri="{FF2B5EF4-FFF2-40B4-BE49-F238E27FC236}">
                <a16:creationId xmlns:a16="http://schemas.microsoft.com/office/drawing/2014/main" id="{D309BE07-EB99-4972-9855-A3A0369707E8}"/>
              </a:ext>
            </a:extLst>
          </p:cNvPr>
          <p:cNvSpPr txBox="1">
            <a:spLocks/>
          </p:cNvSpPr>
          <p:nvPr/>
        </p:nvSpPr>
        <p:spPr>
          <a:xfrm>
            <a:off x="447041" y="2300111"/>
            <a:ext cx="9198116" cy="82377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Title : </a:t>
            </a:r>
          </a:p>
          <a:p>
            <a:r>
              <a:rPr lang="en-US" i="0" dirty="0"/>
              <a:t>Data USA - Yearly Income for Common Jobs for Information Technology Majors</a:t>
            </a:r>
            <a:br>
              <a:rPr lang="en-US" i="0" dirty="0"/>
            </a:br>
            <a:endParaRPr lang="en-SG" i="0" dirty="0"/>
          </a:p>
        </p:txBody>
      </p:sp>
      <p:sp>
        <p:nvSpPr>
          <p:cNvPr id="18" name="Text Placeholder 2">
            <a:extLst>
              <a:ext uri="{FF2B5EF4-FFF2-40B4-BE49-F238E27FC236}">
                <a16:creationId xmlns:a16="http://schemas.microsoft.com/office/drawing/2014/main" id="{EA4FD66F-A3B6-48EA-89CD-C211AA3D579D}"/>
              </a:ext>
            </a:extLst>
          </p:cNvPr>
          <p:cNvSpPr txBox="1">
            <a:spLocks/>
          </p:cNvSpPr>
          <p:nvPr/>
        </p:nvSpPr>
        <p:spPr>
          <a:xfrm>
            <a:off x="447041" y="3123889"/>
            <a:ext cx="9198116" cy="99893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Description : </a:t>
            </a:r>
          </a:p>
          <a:p>
            <a:r>
              <a:rPr lang="en-US" i="0" dirty="0"/>
              <a:t>Yearly Income for Computer and Information Sciences and Support Services Majors, the closest comparable data for the 6 Digit Course Information Technology.</a:t>
            </a:r>
            <a:endParaRPr lang="en-SG" i="0" dirty="0"/>
          </a:p>
        </p:txBody>
      </p:sp>
      <p:sp>
        <p:nvSpPr>
          <p:cNvPr id="19" name="Text Placeholder 2">
            <a:extLst>
              <a:ext uri="{FF2B5EF4-FFF2-40B4-BE49-F238E27FC236}">
                <a16:creationId xmlns:a16="http://schemas.microsoft.com/office/drawing/2014/main" id="{F55C3A12-2343-4D1E-A73A-EA9FDEB6F42A}"/>
              </a:ext>
            </a:extLst>
          </p:cNvPr>
          <p:cNvSpPr txBox="1">
            <a:spLocks/>
          </p:cNvSpPr>
          <p:nvPr/>
        </p:nvSpPr>
        <p:spPr>
          <a:xfrm>
            <a:off x="431801" y="4122820"/>
            <a:ext cx="9198116" cy="82377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Coverage : </a:t>
            </a:r>
          </a:p>
          <a:p>
            <a:r>
              <a:rPr lang="en-US" i="0" dirty="0"/>
              <a:t>2014 to 2016</a:t>
            </a:r>
            <a:endParaRPr lang="en-SG" i="0" dirty="0"/>
          </a:p>
        </p:txBody>
      </p:sp>
      <p:sp>
        <p:nvSpPr>
          <p:cNvPr id="20" name="Text Placeholder 2">
            <a:extLst>
              <a:ext uri="{FF2B5EF4-FFF2-40B4-BE49-F238E27FC236}">
                <a16:creationId xmlns:a16="http://schemas.microsoft.com/office/drawing/2014/main" id="{010E3D13-571C-428B-BCEF-B2F940F0EE87}"/>
              </a:ext>
            </a:extLst>
          </p:cNvPr>
          <p:cNvSpPr txBox="1">
            <a:spLocks/>
          </p:cNvSpPr>
          <p:nvPr/>
        </p:nvSpPr>
        <p:spPr>
          <a:xfrm>
            <a:off x="431801" y="4947500"/>
            <a:ext cx="9198116" cy="57300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dirty="0"/>
              <a:t>Columns : </a:t>
            </a:r>
          </a:p>
          <a:p>
            <a:r>
              <a:rPr lang="en-US" i="0" dirty="0"/>
              <a:t>Year*, Occupation</a:t>
            </a:r>
            <a:r>
              <a:rPr lang="en-US" b="1" i="0" dirty="0"/>
              <a:t>*</a:t>
            </a:r>
            <a:r>
              <a:rPr lang="en-US" i="0" dirty="0"/>
              <a:t>, Average Salary</a:t>
            </a:r>
            <a:r>
              <a:rPr lang="en-US" b="1" i="0" dirty="0"/>
              <a:t>*</a:t>
            </a:r>
            <a:r>
              <a:rPr lang="en-US" i="0" dirty="0"/>
              <a:t>, People In Workforce*</a:t>
            </a:r>
            <a:endParaRPr lang="en-SG" b="1" i="0" dirty="0"/>
          </a:p>
        </p:txBody>
      </p:sp>
      <p:pic>
        <p:nvPicPr>
          <p:cNvPr id="21" name="Picture 2" descr="Image result for background shapes">
            <a:extLst>
              <a:ext uri="{FF2B5EF4-FFF2-40B4-BE49-F238E27FC236}">
                <a16:creationId xmlns:a16="http://schemas.microsoft.com/office/drawing/2014/main" id="{71467066-62BD-43DD-A397-A4C1D8810B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818" b="17929"/>
          <a:stretch/>
        </p:blipFill>
        <p:spPr bwMode="auto">
          <a:xfrm>
            <a:off x="9966960" y="0"/>
            <a:ext cx="2225040" cy="614959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6F8A90D7-E689-47C2-8A6E-AC6D927C116D}"/>
              </a:ext>
            </a:extLst>
          </p:cNvPr>
          <p:cNvSpPr/>
          <p:nvPr/>
        </p:nvSpPr>
        <p:spPr>
          <a:xfrm>
            <a:off x="9966960" y="0"/>
            <a:ext cx="2225040" cy="6149596"/>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179142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ackground connections">
            <a:extLst>
              <a:ext uri="{FF2B5EF4-FFF2-40B4-BE49-F238E27FC236}">
                <a16:creationId xmlns:a16="http://schemas.microsoft.com/office/drawing/2014/main" id="{CC1FFF4F-FD76-4DD1-954A-B3388A7F24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98"/>
          <a:stretch/>
        </p:blipFill>
        <p:spPr bwMode="auto">
          <a:xfrm>
            <a:off x="69272" y="63691"/>
            <a:ext cx="9911202" cy="674771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E067C8F-5267-7147-B398-AD99FAB4105A}"/>
              </a:ext>
            </a:extLst>
          </p:cNvPr>
          <p:cNvSpPr/>
          <p:nvPr/>
        </p:nvSpPr>
        <p:spPr>
          <a:xfrm>
            <a:off x="69273" y="63691"/>
            <a:ext cx="9911201" cy="6764804"/>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dirty="0"/>
              <a:t>DATA LOADING &amp; CLEANING</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dirty="0"/>
              <a:t>Getting data from csv, and re-formatting data</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709709260"/>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ic Presentation Layout_Alt_SB - v3" id="{84B37BC6-24B1-44DF-BC33-A2600EA6D2E2}" vid="{FEA1FE0D-3AE3-41D8-8190-550E5A85D3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8A784AD-7888-482C-A72A-80D3063962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869D89-072C-4F46-9050-EAD8E79591FD}">
  <ds:schemaRefs>
    <ds:schemaRef ds:uri="http://schemas.microsoft.com/sharepoint/v3/contenttype/forms"/>
  </ds:schemaRefs>
</ds:datastoreItem>
</file>

<file path=customXml/itemProps3.xml><?xml version="1.0" encoding="utf-8"?>
<ds:datastoreItem xmlns:ds="http://schemas.openxmlformats.org/officeDocument/2006/customXml" ds:itemID="{8FB61CFE-D4DA-4753-A9A5-D482B9609A35}">
  <ds:schemaRefs>
    <ds:schemaRef ds:uri="http://schemas.microsoft.com/office/infopath/2007/PartnerControls"/>
    <ds:schemaRef ds:uri="http://schemas.microsoft.com/office/2006/metadata/properties"/>
    <ds:schemaRef ds:uri="6dc4bcd6-49db-4c07-9060-8acfc67cef9f"/>
    <ds:schemaRef ds:uri="http://schemas.microsoft.com/office/2006/documentManagement/types"/>
    <ds:schemaRef ds:uri="http://purl.org/dc/terms/"/>
    <ds:schemaRef ds:uri="http://schemas.microsoft.com/sharepoint/v3"/>
    <ds:schemaRef ds:uri="http://purl.org/dc/elements/1.1/"/>
    <ds:schemaRef ds:uri="fb0879af-3eba-417a-a55a-ffe6dcd6ca77"/>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2332</Words>
  <Application>Microsoft Office PowerPoint</Application>
  <PresentationFormat>Widescreen</PresentationFormat>
  <Paragraphs>193</Paragraphs>
  <Slides>34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Corbel</vt:lpstr>
      <vt:lpstr>Times New Roman</vt:lpstr>
      <vt:lpstr>Office Theme</vt:lpstr>
      <vt:lpstr>DATA ANALYSIS OF  JOB INDUSTRIES</vt:lpstr>
      <vt:lpstr>BACKGROUND</vt:lpstr>
      <vt:lpstr>DATASETS</vt:lpstr>
      <vt:lpstr>Data sets used</vt:lpstr>
      <vt:lpstr>DATASET 1 :  Graduate Employment Survey - NTU, NUS, SIT, SMU &amp; SUTD </vt:lpstr>
      <vt:lpstr>DATASET 2 :  Compensation Of Employees By Industry At Current Prices, Annual </vt:lpstr>
      <vt:lpstr>DATASET 3 :  Job Vacancy by Industry and Occupational Group, Quarterly  </vt:lpstr>
      <vt:lpstr>DATASET 4 :  Data USA - Yearly Income for Common Jobs for Information Technology Majors  </vt:lpstr>
      <vt:lpstr>DATA LOADING &amp; CLEANING</vt:lpstr>
      <vt:lpstr>DATA LOADING</vt:lpstr>
      <vt:lpstr>STORING &amp; RETRIEVING  FROM  MONGODB</vt:lpstr>
      <vt:lpstr>STORING</vt:lpstr>
      <vt:lpstr>COMMON  DICTIONARIES</vt:lpstr>
      <vt:lpstr>PowerPoint Presentation</vt:lpstr>
      <vt:lpstr>CHARTING  Process</vt:lpstr>
      <vt:lpstr>GENERAL PLOTTING PROCESS USING DASH PLOTLY</vt:lpstr>
      <vt:lpstr>INSIGHTS FROM GRAPHS</vt:lpstr>
      <vt:lpstr>SCATTERPLOT OF Monthly Salary VS Employment Rate</vt:lpstr>
      <vt:lpstr>PowerPoint Presentation</vt:lpstr>
      <vt:lpstr>PowerPoint Presentation</vt:lpstr>
      <vt:lpstr>PowerPoint Presentation</vt:lpstr>
      <vt:lpstr>BOXPLOT of Monthly Salary for each industry</vt:lpstr>
      <vt:lpstr>PowerPoint Presentation</vt:lpstr>
      <vt:lpstr>LINE CHART OF ANNUAL SALARY PER YEAR FOR EACH INDUSTRY</vt:lpstr>
      <vt:lpstr>PowerPoint Presentation</vt:lpstr>
      <vt:lpstr>HISTOGRAM OF JOB VACANCIES</vt:lpstr>
      <vt:lpstr>PowerPoint Presentation</vt:lpstr>
      <vt:lpstr>PowerPoint Presentation</vt:lpstr>
      <vt:lpstr>LINE CHART OF JOB VACANCIES PER YEAR</vt:lpstr>
      <vt:lpstr>PowerPoint Presentation</vt:lpstr>
      <vt:lpstr>BAR CHARTs OF IT OCCUPATIONS WITH THE HIGHEST AND LOWEST WAGES</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2018-08-12T20:10:45Z</dcterms:created>
  <dcterms:modified xsi:type="dcterms:W3CDTF">2018-08-12T23:26:33Z</dcterms:modified>
</cp:coreProperties>
</file>